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37F"/>
    <a:srgbClr val="D7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D845F-F300-4A23-8F1D-FACBA997000A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40D9D-CB5B-4D17-B140-CCBFC7EFF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6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40D9D-CB5B-4D17-B140-CCBFC7EFF7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2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4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3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4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8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0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2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2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1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tif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tif"/><Relationship Id="rId15" Type="http://schemas.openxmlformats.org/officeDocument/2006/relationships/image" Target="../media/image25.tif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tif"/><Relationship Id="rId8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dudeveloper.tistory.com/" TargetMode="External"/><Relationship Id="rId5" Type="http://schemas.openxmlformats.org/officeDocument/2006/relationships/hyperlink" Target="https://github.com/JaeHyunL" TargetMode="External"/><Relationship Id="rId4" Type="http://schemas.openxmlformats.org/officeDocument/2006/relationships/hyperlink" Target="mailto:swaa23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83080A-6551-4451-BD82-99B048897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C277DF02-8613-4026-C176-7C2F101D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913" b="6817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79A9F-1551-F7E2-E41C-66C13F48AA6C}"/>
              </a:ext>
            </a:extLst>
          </p:cNvPr>
          <p:cNvSpPr txBox="1"/>
          <p:nvPr/>
        </p:nvSpPr>
        <p:spPr>
          <a:xfrm>
            <a:off x="914401" y="2909456"/>
            <a:ext cx="7393922" cy="3066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프로잭트</a:t>
            </a:r>
            <a:r>
              <a:rPr lang="en-US" altLang="ko-KR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개발 포트폴리오</a:t>
            </a:r>
            <a:endParaRPr lang="en-US" altLang="ko-KR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4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4A36-42B5-0F1D-860A-90A85E1F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BF23E58-8D8A-86C7-1270-1C2B6BD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C9226-1E1E-0B18-D51A-D489C8EFCBDB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AC8240-BC86-38E4-6E49-72C15E615F3A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정합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F6F72F-107C-1E09-879D-A2C6C732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81" y="1941678"/>
            <a:ext cx="5393619" cy="3117259"/>
          </a:xfrm>
          <a:prstGeom prst="rect">
            <a:avLst/>
          </a:prstGeom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32F6D039-F488-A255-33CF-AE4E33D6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371" y="1241745"/>
            <a:ext cx="4483989" cy="1540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06075F-E2CC-47AD-22E8-329D40F89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721" y="2986615"/>
            <a:ext cx="1634744" cy="13232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94FBDA0-3B7F-093B-C9BD-838058708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185" y="2986615"/>
            <a:ext cx="1634744" cy="13232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FD80865-E2A1-7752-C7C2-B6ED98A28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624" y="4590261"/>
            <a:ext cx="1634744" cy="121399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9DA46E4-F1E5-A85C-D2BC-26D7FFE47D06}"/>
              </a:ext>
            </a:extLst>
          </p:cNvPr>
          <p:cNvGrpSpPr/>
          <p:nvPr/>
        </p:nvGrpSpPr>
        <p:grpSpPr>
          <a:xfrm>
            <a:off x="1931294" y="6025736"/>
            <a:ext cx="10123982" cy="571499"/>
            <a:chOff x="-126957" y="5695589"/>
            <a:chExt cx="10123982" cy="571499"/>
          </a:xfrm>
        </p:grpSpPr>
        <p:sp>
          <p:nvSpPr>
            <p:cNvPr id="11" name="직사각형 133">
              <a:extLst>
                <a:ext uri="{FF2B5EF4-FFF2-40B4-BE49-F238E27FC236}">
                  <a16:creationId xmlns:a16="http://schemas.microsoft.com/office/drawing/2014/main" id="{8DD09036-0A0A-D18E-BF97-C3863F7CE406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(3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차원 점 데이터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를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보간을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통하여 이미지형태로 변환 후 열 영상과</a:t>
              </a:r>
              <a:endParaRPr lang="en-US" altLang="ko-KR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Calibration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을 통하여 이미지를 정합 시킴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7D5916BE-B1D9-0093-84BF-4C46317EECD5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FC0EBA17-1C8B-0B89-CB92-DA9B5B74B28C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650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58397-BDAB-F478-151D-84DCE6EB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B83FE41-E171-59B8-330A-B6DD98C2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A699EC-8C09-62A3-5327-1F027C1E4BA3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64E201-45E7-7467-5376-361C6D646B36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모델 </a:t>
            </a:r>
            <a:r>
              <a:rPr lang="ko-KR" altLang="en-US" b="1" dirty="0"/>
              <a:t>학습 </a:t>
            </a:r>
            <a:r>
              <a:rPr lang="en-US" altLang="ko-KR" b="1" dirty="0"/>
              <a:t>(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6A8CF-9CA8-07B8-4D2A-0DD56CD8B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861" y="2083093"/>
            <a:ext cx="4674027" cy="33418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9B0A46-855B-BB48-E2E9-F06AF22ED3C6}"/>
              </a:ext>
            </a:extLst>
          </p:cNvPr>
          <p:cNvGrpSpPr/>
          <p:nvPr/>
        </p:nvGrpSpPr>
        <p:grpSpPr>
          <a:xfrm>
            <a:off x="425031" y="2083093"/>
            <a:ext cx="6566718" cy="3227234"/>
            <a:chOff x="518320" y="1310172"/>
            <a:chExt cx="10575765" cy="5197494"/>
          </a:xfrm>
        </p:grpSpPr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F40529C8-E5BF-E5BB-3AA6-4233FCD22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9865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24">
              <a:extLst>
                <a:ext uri="{FF2B5EF4-FFF2-40B4-BE49-F238E27FC236}">
                  <a16:creationId xmlns:a16="http://schemas.microsoft.com/office/drawing/2014/main" id="{746CBA2E-F49D-4275-A0BA-1EA8F2E7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249" y="1386023"/>
              <a:ext cx="1426175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id="{CF7CB8AD-A53D-00F1-00EB-D0A58445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4882" y="1387054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C80AF34B-1DA1-6B1D-A27F-E7A79E0D8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881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26">
              <a:extLst>
                <a:ext uri="{FF2B5EF4-FFF2-40B4-BE49-F238E27FC236}">
                  <a16:creationId xmlns:a16="http://schemas.microsoft.com/office/drawing/2014/main" id="{94EA8948-873F-1998-50E6-D06915F4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9080" y="1379100"/>
              <a:ext cx="1426175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Picture 28">
              <a:extLst>
                <a:ext uri="{FF2B5EF4-FFF2-40B4-BE49-F238E27FC236}">
                  <a16:creationId xmlns:a16="http://schemas.microsoft.com/office/drawing/2014/main" id="{D07D6291-97B0-2C69-1463-3E564DE7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7909" y="138602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23618119-709D-F7A1-0804-A1C61750C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9865" y="237490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8" name="Picture 32">
              <a:extLst>
                <a:ext uri="{FF2B5EF4-FFF2-40B4-BE49-F238E27FC236}">
                  <a16:creationId xmlns:a16="http://schemas.microsoft.com/office/drawing/2014/main" id="{DFF7374C-FE26-426B-3C17-ED0117FB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50249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9" name="Picture 34">
              <a:extLst>
                <a:ext uri="{FF2B5EF4-FFF2-40B4-BE49-F238E27FC236}">
                  <a16:creationId xmlns:a16="http://schemas.microsoft.com/office/drawing/2014/main" id="{34B4D6F9-37B7-C00C-F04A-E4C2F87E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59521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0" name="Picture 36">
              <a:extLst>
                <a:ext uri="{FF2B5EF4-FFF2-40B4-BE49-F238E27FC236}">
                  <a16:creationId xmlns:a16="http://schemas.microsoft.com/office/drawing/2014/main" id="{A9DEDA1A-0BD1-CD84-DC57-A035E4B2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67909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1" name="Picture 38">
              <a:extLst>
                <a:ext uri="{FF2B5EF4-FFF2-40B4-BE49-F238E27FC236}">
                  <a16:creationId xmlns:a16="http://schemas.microsoft.com/office/drawing/2014/main" id="{2330D4E7-F734-93F3-03BD-27C37F41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29865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2" name="Picture 40">
              <a:extLst>
                <a:ext uri="{FF2B5EF4-FFF2-40B4-BE49-F238E27FC236}">
                  <a16:creationId xmlns:a16="http://schemas.microsoft.com/office/drawing/2014/main" id="{4F941C1C-0A7B-16F6-3674-9B77ECE1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50249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3" name="Picture 42">
              <a:extLst>
                <a:ext uri="{FF2B5EF4-FFF2-40B4-BE49-F238E27FC236}">
                  <a16:creationId xmlns:a16="http://schemas.microsoft.com/office/drawing/2014/main" id="{7783D54C-4C9D-65F7-5034-2D6D4ED12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59079" y="335892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44">
              <a:extLst>
                <a:ext uri="{FF2B5EF4-FFF2-40B4-BE49-F238E27FC236}">
                  <a16:creationId xmlns:a16="http://schemas.microsoft.com/office/drawing/2014/main" id="{9680E687-1E3F-7DAB-A361-4730C6A6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67909" y="335892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AC138D59-70A5-BC3B-66C2-B96C2818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67909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80D218E5-F057-D95B-D1E6-38DB9835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83881" y="237490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7" name="Picture 15">
              <a:extLst>
                <a:ext uri="{FF2B5EF4-FFF2-40B4-BE49-F238E27FC236}">
                  <a16:creationId xmlns:a16="http://schemas.microsoft.com/office/drawing/2014/main" id="{45DD5994-CC77-6F56-998E-4AE846288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3881" y="3363509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7CA2CEED-30CC-3D8B-193E-1235AC858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3881" y="534071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9" name="Picture 17">
              <a:extLst>
                <a:ext uri="{FF2B5EF4-FFF2-40B4-BE49-F238E27FC236}">
                  <a16:creationId xmlns:a16="http://schemas.microsoft.com/office/drawing/2014/main" id="{39E15A0D-E193-3DE8-E3B4-8AFF2D56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3881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2C661EC0-731C-28E3-44C9-5D631AD0A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14854" y="2372991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Picture 25">
              <a:extLst>
                <a:ext uri="{FF2B5EF4-FFF2-40B4-BE49-F238E27FC236}">
                  <a16:creationId xmlns:a16="http://schemas.microsoft.com/office/drawing/2014/main" id="{A24B91F0-CB17-95F1-E212-76E9164B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14854" y="3366882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2" name="Picture 26">
              <a:extLst>
                <a:ext uri="{FF2B5EF4-FFF2-40B4-BE49-F238E27FC236}">
                  <a16:creationId xmlns:a16="http://schemas.microsoft.com/office/drawing/2014/main" id="{33D76B94-268D-DB06-8A1D-B6C240EC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415944" y="4352110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3" name="Picture 27">
              <a:extLst>
                <a:ext uri="{FF2B5EF4-FFF2-40B4-BE49-F238E27FC236}">
                  <a16:creationId xmlns:a16="http://schemas.microsoft.com/office/drawing/2014/main" id="{D51E97EB-F093-6219-34A2-97DB2965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414854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3983187B-153F-FA55-B676-49DB1AD1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27131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6" name="Picture 46">
              <a:extLst>
                <a:ext uri="{FF2B5EF4-FFF2-40B4-BE49-F238E27FC236}">
                  <a16:creationId xmlns:a16="http://schemas.microsoft.com/office/drawing/2014/main" id="{5171DF9F-385C-F7EC-CF96-00463460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529865" y="435305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7" name="Picture 47">
              <a:extLst>
                <a:ext uri="{FF2B5EF4-FFF2-40B4-BE49-F238E27FC236}">
                  <a16:creationId xmlns:a16="http://schemas.microsoft.com/office/drawing/2014/main" id="{74548E51-9465-EF1C-47DE-5CBB508C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243145" y="536134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8" name="Picture 48">
              <a:extLst>
                <a:ext uri="{FF2B5EF4-FFF2-40B4-BE49-F238E27FC236}">
                  <a16:creationId xmlns:a16="http://schemas.microsoft.com/office/drawing/2014/main" id="{490E426D-7D4E-7DB9-0C3C-633ECFDB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250249" y="4360773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9" name="Picture 49">
              <a:extLst>
                <a:ext uri="{FF2B5EF4-FFF2-40B4-BE49-F238E27FC236}">
                  <a16:creationId xmlns:a16="http://schemas.microsoft.com/office/drawing/2014/main" id="{C86C7DAA-1C7A-4260-0BF7-2A1F8984C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959079" y="5353175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0" name="Picture 50">
              <a:extLst>
                <a:ext uri="{FF2B5EF4-FFF2-40B4-BE49-F238E27FC236}">
                  <a16:creationId xmlns:a16="http://schemas.microsoft.com/office/drawing/2014/main" id="{E97566C5-07A0-46C9-0017-015D5D67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959521" y="4357994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1" name="Picture 51">
              <a:extLst>
                <a:ext uri="{FF2B5EF4-FFF2-40B4-BE49-F238E27FC236}">
                  <a16:creationId xmlns:a16="http://schemas.microsoft.com/office/drawing/2014/main" id="{FA7DCABE-DAC1-5808-2025-06A3BE19C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9667909" y="5337338"/>
              <a:ext cx="1426176" cy="9000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DECADF8-A125-D8DE-F89B-7AE2B4BD8B3F}"/>
                </a:ext>
              </a:extLst>
            </p:cNvPr>
            <p:cNvGrpSpPr/>
            <p:nvPr/>
          </p:nvGrpSpPr>
          <p:grpSpPr>
            <a:xfrm>
              <a:off x="4174733" y="1310172"/>
              <a:ext cx="58189" cy="5142966"/>
              <a:chOff x="4443153" y="1074954"/>
              <a:chExt cx="58189" cy="5142966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5B4EBAC-EAC4-3F71-BDCA-6FCD312A75FD}"/>
                  </a:ext>
                </a:extLst>
              </p:cNvPr>
              <p:cNvCxnSpPr/>
              <p:nvPr/>
            </p:nvCxnSpPr>
            <p:spPr>
              <a:xfrm>
                <a:off x="4443153" y="1074954"/>
                <a:ext cx="0" cy="514296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553BBA65-4DA3-5927-1B01-78C4097C7291}"/>
                  </a:ext>
                </a:extLst>
              </p:cNvPr>
              <p:cNvCxnSpPr/>
              <p:nvPr/>
            </p:nvCxnSpPr>
            <p:spPr>
              <a:xfrm>
                <a:off x="4501342" y="1074954"/>
                <a:ext cx="0" cy="5142966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3B176C-3D39-2BDF-1989-6581A8313AE5}"/>
                </a:ext>
              </a:extLst>
            </p:cNvPr>
            <p:cNvSpPr txBox="1"/>
            <p:nvPr/>
          </p:nvSpPr>
          <p:spPr>
            <a:xfrm>
              <a:off x="883882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b="1" dirty="0"/>
                <a:t>주간 광학 영상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83C0CB-556E-902A-6755-780DACD844AE}"/>
                </a:ext>
              </a:extLst>
            </p:cNvPr>
            <p:cNvSpPr txBox="1"/>
            <p:nvPr/>
          </p:nvSpPr>
          <p:spPr>
            <a:xfrm>
              <a:off x="2414853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" b="1" dirty="0"/>
                <a:t>야간 합성 영상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20BA05-7F9D-C9AB-6081-2A99CFE644CF}"/>
                </a:ext>
              </a:extLst>
            </p:cNvPr>
            <p:cNvSpPr txBox="1"/>
            <p:nvPr/>
          </p:nvSpPr>
          <p:spPr>
            <a:xfrm>
              <a:off x="4501177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CycleGAN</a:t>
              </a:r>
              <a:endParaRPr lang="ko-KR" altLang="en-US" sz="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DFBA22-C916-8DC3-4B54-B60BC963EE36}"/>
                </a:ext>
              </a:extLst>
            </p:cNvPr>
            <p:cNvSpPr txBox="1"/>
            <p:nvPr/>
          </p:nvSpPr>
          <p:spPr>
            <a:xfrm>
              <a:off x="6246696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CUT</a:t>
              </a:r>
              <a:endParaRPr lang="ko-KR" altLang="en-US" sz="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91A8AF-5B40-3F5A-9BAE-DB4530188F42}"/>
                </a:ext>
              </a:extLst>
            </p:cNvPr>
            <p:cNvSpPr txBox="1"/>
            <p:nvPr/>
          </p:nvSpPr>
          <p:spPr>
            <a:xfrm>
              <a:off x="7966181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 err="1"/>
                <a:t>UNSB</a:t>
              </a:r>
              <a:endParaRPr lang="ko-KR" altLang="en-US" sz="2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AC7287-F056-1F6A-0674-A029A7D35B94}"/>
                </a:ext>
              </a:extLst>
            </p:cNvPr>
            <p:cNvSpPr txBox="1"/>
            <p:nvPr/>
          </p:nvSpPr>
          <p:spPr>
            <a:xfrm>
              <a:off x="9667911" y="6309394"/>
              <a:ext cx="1419074" cy="19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" b="1" dirty="0"/>
                <a:t>CycleGAN-turbo</a:t>
              </a:r>
              <a:endParaRPr lang="ko-KR" altLang="en-US" sz="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C6EA68-F3CF-B8BB-1719-B9DF742B0970}"/>
                </a:ext>
              </a:extLst>
            </p:cNvPr>
            <p:cNvSpPr txBox="1"/>
            <p:nvPr/>
          </p:nvSpPr>
          <p:spPr>
            <a:xfrm>
              <a:off x="518320" y="1709065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(a)</a:t>
              </a:r>
              <a:endParaRPr lang="ko-KR" altLang="en-US" sz="5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FA8C3C-7A8D-E286-B219-A721C3D17453}"/>
                </a:ext>
              </a:extLst>
            </p:cNvPr>
            <p:cNvSpPr txBox="1"/>
            <p:nvPr/>
          </p:nvSpPr>
          <p:spPr>
            <a:xfrm>
              <a:off x="518320" y="2696034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(b)</a:t>
              </a:r>
              <a:endParaRPr lang="ko-KR" altLang="en-US" sz="5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CC83C8-458C-231B-A8B0-DFDEE712FCE4}"/>
                </a:ext>
              </a:extLst>
            </p:cNvPr>
            <p:cNvSpPr txBox="1"/>
            <p:nvPr/>
          </p:nvSpPr>
          <p:spPr>
            <a:xfrm>
              <a:off x="518320" y="3689925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(c)</a:t>
              </a:r>
              <a:endParaRPr lang="ko-KR" altLang="en-US" sz="5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935E2D-003D-7204-1BA1-6E7739FD3A91}"/>
                </a:ext>
              </a:extLst>
            </p:cNvPr>
            <p:cNvSpPr txBox="1"/>
            <p:nvPr/>
          </p:nvSpPr>
          <p:spPr>
            <a:xfrm>
              <a:off x="518320" y="4683816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(d)</a:t>
              </a:r>
              <a:endParaRPr lang="ko-KR" altLang="en-US" sz="5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FD605C-E2DC-F8AB-5599-6C6EA38557A1}"/>
                </a:ext>
              </a:extLst>
            </p:cNvPr>
            <p:cNvSpPr txBox="1"/>
            <p:nvPr/>
          </p:nvSpPr>
          <p:spPr>
            <a:xfrm>
              <a:off x="518320" y="5663148"/>
              <a:ext cx="384852" cy="27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b="1" dirty="0"/>
                <a:t>(e)</a:t>
              </a:r>
              <a:endParaRPr lang="ko-KR" altLang="en-US" sz="500" b="1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95171D-5DE4-D8DE-C1D4-821443C45C64}"/>
              </a:ext>
            </a:extLst>
          </p:cNvPr>
          <p:cNvGrpSpPr/>
          <p:nvPr/>
        </p:nvGrpSpPr>
        <p:grpSpPr>
          <a:xfrm>
            <a:off x="1931294" y="6025736"/>
            <a:ext cx="10123982" cy="571499"/>
            <a:chOff x="-126957" y="5695589"/>
            <a:chExt cx="10123982" cy="571499"/>
          </a:xfrm>
        </p:grpSpPr>
        <p:sp>
          <p:nvSpPr>
            <p:cNvPr id="67" name="직사각형 133">
              <a:extLst>
                <a:ext uri="{FF2B5EF4-FFF2-40B4-BE49-F238E27FC236}">
                  <a16:creationId xmlns:a16="http://schemas.microsoft.com/office/drawing/2014/main" id="{74E80728-5161-4952-FE21-D6104EF919B8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야간 라이다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(Train A), 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주간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RGB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영상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(Train B)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를 비지도 학습 방식을 통하여 학습시키고</a:t>
              </a:r>
              <a:endParaRPr lang="en-US" altLang="ko-KR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수 차례의 실험을 통하여 적합한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하이퍼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파라미터를 도출합니다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.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FB520458-0706-C44D-BA7E-D6BFB94CDA65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57122427-F68E-70B3-7033-360ED080C52F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F2B97-7DA4-6262-F896-9CA280C3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274A1392-C954-28C9-6C62-A7AB127D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FBB86-6C7E-702A-5508-4474F8D00AFD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6D110-36C2-0915-D7DB-B8507EA354E5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활용 </a:t>
            </a:r>
            <a:r>
              <a:rPr lang="en-US" altLang="ko-KR" b="1" dirty="0"/>
              <a:t>(</a:t>
            </a:r>
            <a:r>
              <a:rPr lang="ko-KR" altLang="en-US" b="1" dirty="0"/>
              <a:t>라이다 컬러화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C990AF1-8630-1738-02CD-832EA74D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7" r="15421"/>
          <a:stretch>
            <a:fillRect/>
          </a:stretch>
        </p:blipFill>
        <p:spPr>
          <a:xfrm>
            <a:off x="268458" y="2284082"/>
            <a:ext cx="2993741" cy="28669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0">
            <a:extLst>
              <a:ext uri="{FF2B5EF4-FFF2-40B4-BE49-F238E27FC236}">
                <a16:creationId xmlns:a16="http://schemas.microsoft.com/office/drawing/2014/main" id="{FA1007AB-4696-CC82-1E9D-AC10F1EB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23" y="2037797"/>
            <a:ext cx="4483989" cy="15406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A44E5101-91E9-6A57-730B-209D734E26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862"/>
          <a:stretch>
            <a:fillRect/>
          </a:stretch>
        </p:blipFill>
        <p:spPr>
          <a:xfrm>
            <a:off x="3642623" y="3638143"/>
            <a:ext cx="2875026" cy="23049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1E2656-1BBF-D7B8-025A-5D35C29D7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262" y="3668769"/>
            <a:ext cx="5147605" cy="214605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639C03-DEB5-AD11-1314-D2D7DB6FC467}"/>
              </a:ext>
            </a:extLst>
          </p:cNvPr>
          <p:cNvGrpSpPr/>
          <p:nvPr/>
        </p:nvGrpSpPr>
        <p:grpSpPr>
          <a:xfrm>
            <a:off x="1931294" y="6025736"/>
            <a:ext cx="10123982" cy="571499"/>
            <a:chOff x="-126957" y="5695589"/>
            <a:chExt cx="10123982" cy="571499"/>
          </a:xfrm>
        </p:grpSpPr>
        <p:sp>
          <p:nvSpPr>
            <p:cNvPr id="14" name="직사각형 133">
              <a:extLst>
                <a:ext uri="{FF2B5EF4-FFF2-40B4-BE49-F238E27FC236}">
                  <a16:creationId xmlns:a16="http://schemas.microsoft.com/office/drawing/2014/main" id="{B2E275C9-C782-F8CB-8184-41F243C50A3B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학습모델 결과를 통해 얻은 이미지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(Fake RGB)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와 원본 </a:t>
              </a:r>
              <a:r>
                <a:rPr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라이다간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기하는 동일하여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(Pix2Pix) </a:t>
              </a:r>
            </a:p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라이다 원본에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Fake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색상을 붙여서 </a:t>
              </a:r>
              <a:r>
                <a:rPr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3D </a:t>
              </a:r>
              <a:r>
                <a:rPr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PointCloud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로 생성 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A70417B6-85C1-96F8-7139-8C738ADCF85C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0457D91E-C502-F813-1E5D-393DB278C116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30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C103-3B72-FB8E-B2AD-EA405395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F2081E25-052E-3BFC-1742-10DD932E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286DAE90-1A0D-7B16-B2D0-38F285039207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18EA7-2F92-5966-53B5-3ECB55AE8D56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C7BAD7-F00C-BD37-4353-9313EF289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98126"/>
              </p:ext>
            </p:extLst>
          </p:nvPr>
        </p:nvGraphicFramePr>
        <p:xfrm>
          <a:off x="1073872" y="1793155"/>
          <a:ext cx="4218564" cy="1978362"/>
        </p:xfrm>
        <a:graphic>
          <a:graphicData uri="http://schemas.openxmlformats.org/drawingml/2006/table">
            <a:tbl>
              <a:tblPr/>
              <a:tblGrid>
                <a:gridCol w="1567728">
                  <a:extLst>
                    <a:ext uri="{9D8B030D-6E8A-4147-A177-3AD203B41FA5}">
                      <a16:colId xmlns:a16="http://schemas.microsoft.com/office/drawing/2014/main" val="1664139566"/>
                    </a:ext>
                  </a:extLst>
                </a:gridCol>
                <a:gridCol w="2650836">
                  <a:extLst>
                    <a:ext uri="{9D8B030D-6E8A-4147-A177-3AD203B41FA5}">
                      <a16:colId xmlns:a16="http://schemas.microsoft.com/office/drawing/2014/main" val="4036874895"/>
                    </a:ext>
                  </a:extLst>
                </a:gridCol>
              </a:tblGrid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선박 모니터링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76172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기간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23.02~24.02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76974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인원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15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11013"/>
                  </a:ext>
                </a:extLst>
              </a:tr>
              <a:tr h="250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 연구기관에서 개발한 알고리즘을 통합하여 불법선박탐지 웹사이트 구축 사업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184"/>
                  </a:ext>
                </a:extLst>
              </a:tr>
              <a:tr h="51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담당역할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쿼리튜닝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03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370E1F-86E2-A84C-0940-F4703191585B}"/>
              </a:ext>
            </a:extLst>
          </p:cNvPr>
          <p:cNvSpPr txBox="1"/>
          <p:nvPr/>
        </p:nvSpPr>
        <p:spPr>
          <a:xfrm>
            <a:off x="1073872" y="134881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기본정보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EF82B-5602-B52B-E70D-96FBE12B171A}"/>
              </a:ext>
            </a:extLst>
          </p:cNvPr>
          <p:cNvSpPr txBox="1"/>
          <p:nvPr/>
        </p:nvSpPr>
        <p:spPr>
          <a:xfrm>
            <a:off x="1073872" y="4138200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주요사항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56574-8067-870B-A579-BF4A5F786B2B}"/>
              </a:ext>
            </a:extLst>
          </p:cNvPr>
          <p:cNvSpPr txBox="1"/>
          <p:nvPr/>
        </p:nvSpPr>
        <p:spPr>
          <a:xfrm>
            <a:off x="1101581" y="4483761"/>
            <a:ext cx="362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AIS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처리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통합 운용환경 구축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파이프라인 구축</a:t>
            </a:r>
          </a:p>
        </p:txBody>
      </p:sp>
      <p:pic>
        <p:nvPicPr>
          <p:cNvPr id="8" name="그림 7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4AC3A6-69B8-3314-9B1D-B952956A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3" y="1799195"/>
            <a:ext cx="5170598" cy="2908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CC550-311B-4BB9-0997-0DA2F9F5460C}"/>
              </a:ext>
            </a:extLst>
          </p:cNvPr>
          <p:cNvSpPr txBox="1"/>
          <p:nvPr/>
        </p:nvSpPr>
        <p:spPr>
          <a:xfrm>
            <a:off x="7724991" y="4814997"/>
            <a:ext cx="258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위성연계 접경수역 선박 모니터링 대시보드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58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A171-6052-C861-FB58-01935345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428762F8-DCFC-C3B2-40C5-BC74C426F6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EC715-7665-9311-EA3D-8CBE08BD9C0A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F4CD6D-E265-4E83-F765-567528219678}"/>
              </a:ext>
            </a:extLst>
          </p:cNvPr>
          <p:cNvSpPr txBox="1"/>
          <p:nvPr/>
        </p:nvSpPr>
        <p:spPr>
          <a:xfrm>
            <a:off x="880689" y="1234232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기술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8AC7E4-A4A8-B477-10EC-1D83B8A6830A}"/>
              </a:ext>
            </a:extLst>
          </p:cNvPr>
          <p:cNvSpPr txBox="1"/>
          <p:nvPr/>
        </p:nvSpPr>
        <p:spPr>
          <a:xfrm>
            <a:off x="880688" y="1574382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Redis/Celery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C9267-1110-817D-6989-BE2A21F53F11}"/>
              </a:ext>
            </a:extLst>
          </p:cNvPr>
          <p:cNvSpPr txBox="1"/>
          <p:nvPr/>
        </p:nvSpPr>
        <p:spPr>
          <a:xfrm>
            <a:off x="843726" y="3970815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자동선박식별시스템 </a:t>
            </a:r>
            <a:r>
              <a:rPr lang="en-US" altLang="ko-KR" sz="1500" dirty="0"/>
              <a:t>AIS </a:t>
            </a:r>
            <a:r>
              <a:rPr lang="ko-KR" altLang="en-US" sz="1500" dirty="0"/>
              <a:t>데이터를 수집 정제하고</a:t>
            </a:r>
            <a:r>
              <a:rPr lang="en-US" altLang="ko-KR" sz="1500" dirty="0"/>
              <a:t>, AIS</a:t>
            </a:r>
            <a:r>
              <a:rPr lang="ko-KR" altLang="en-US" sz="1500" dirty="0"/>
              <a:t>데이터와 각 종 선박탐지 알고리즘을 통하여 불법 선박탐지 및 미 등록 선박을 탐지하고 그 결과를 </a:t>
            </a:r>
            <a:r>
              <a:rPr lang="en-US" altLang="ko-KR" sz="1500" dirty="0"/>
              <a:t>(</a:t>
            </a:r>
            <a:r>
              <a:rPr lang="ko-KR" altLang="en-US" sz="1500" dirty="0"/>
              <a:t>준</a:t>
            </a:r>
            <a:r>
              <a:rPr lang="en-US" altLang="ko-KR" sz="1500" dirty="0"/>
              <a:t>)</a:t>
            </a:r>
            <a:r>
              <a:rPr lang="ko-KR" altLang="en-US" sz="1500" dirty="0"/>
              <a:t>실시간으로 </a:t>
            </a:r>
            <a:r>
              <a:rPr lang="en-US" altLang="ko-KR" sz="1500" dirty="0" err="1"/>
              <a:t>WebSite</a:t>
            </a:r>
            <a:r>
              <a:rPr lang="ko-KR" altLang="en-US" sz="1500" dirty="0"/>
              <a:t>에 표출한다</a:t>
            </a:r>
            <a:r>
              <a:rPr lang="en-US" altLang="ko-KR" sz="15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42D57-0667-CEBD-88BF-6F96CB2D80BB}"/>
              </a:ext>
            </a:extLst>
          </p:cNvPr>
          <p:cNvSpPr txBox="1"/>
          <p:nvPr/>
        </p:nvSpPr>
        <p:spPr>
          <a:xfrm>
            <a:off x="881952" y="3601483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</a:p>
        </p:txBody>
      </p:sp>
      <p:sp>
        <p:nvSpPr>
          <p:cNvPr id="2" name="모서리가 둥근 직사각형 12">
            <a:extLst>
              <a:ext uri="{FF2B5EF4-FFF2-40B4-BE49-F238E27FC236}">
                <a16:creationId xmlns:a16="http://schemas.microsoft.com/office/drawing/2014/main" id="{32CFE2C6-F4B5-E2A4-D9BD-DFACC4265D85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도표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F02634-55F5-D2C2-8C26-5F1755213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13" y="1799195"/>
            <a:ext cx="5170598" cy="2908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B7924-68BF-6D51-7D3E-43BEF40E8DF7}"/>
              </a:ext>
            </a:extLst>
          </p:cNvPr>
          <p:cNvSpPr txBox="1"/>
          <p:nvPr/>
        </p:nvSpPr>
        <p:spPr>
          <a:xfrm>
            <a:off x="7724991" y="4814997"/>
            <a:ext cx="2580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위성연계 접경수역 선박 모니터링 대시보드</a:t>
            </a:r>
            <a:endParaRPr lang="ko-KR" altLang="en-US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94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FE93-23B3-B716-5CC9-05B33AA7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855673F3-8454-5808-2E31-51958433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2B9EE-6940-0186-8332-B788EF26D421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29FE2D-E80E-51A8-2C91-2FB9DEDD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88" y="1541600"/>
            <a:ext cx="6256424" cy="2822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5CCAD-C4AB-EFA5-495B-9ADD0CEEC87F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AIS (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대용량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프로세싱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338F5-644D-B9E1-6AB4-81257AEF9DFE}"/>
              </a:ext>
            </a:extLst>
          </p:cNvPr>
          <p:cNvSpPr txBox="1"/>
          <p:nvPr/>
        </p:nvSpPr>
        <p:spPr>
          <a:xfrm>
            <a:off x="695639" y="2086105"/>
            <a:ext cx="4533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FTP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폴더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RestAPI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를 통하여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AIS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Celery (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분산처리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통하여 데이터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Access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Reading</a:t>
            </a: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파티셔닝을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일별 데이터 처리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속도측정 및 분산 처리 테스트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F710-4878-7D57-B61F-4FE8F99B0E26}"/>
              </a:ext>
            </a:extLst>
          </p:cNvPr>
          <p:cNvSpPr txBox="1"/>
          <p:nvPr/>
        </p:nvSpPr>
        <p:spPr>
          <a:xfrm>
            <a:off x="695639" y="3141368"/>
            <a:ext cx="45335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300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~2000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 건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대용량 데이터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Row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증가함에 따라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Select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증가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파티셔닝을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조회속도 해결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(45~3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3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 이내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테이블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파니셔닝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where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 조회 조건이 복잡해짐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파티션 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프루닝을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성능 향상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78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98ED-3EF6-022F-9402-7CDC3692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63E8FD9E-D3EA-C5E3-92C0-B98E2EE7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2C6E1-A096-2054-AA35-9CAE09365618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FEFF5-3FF5-6C5F-5ABF-A72C4C7D184B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알고리즘 통합 환경 구축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F8E2E-CE3B-8CA2-CCF4-4BE31801B3B6}"/>
              </a:ext>
            </a:extLst>
          </p:cNvPr>
          <p:cNvSpPr txBox="1"/>
          <p:nvPr/>
        </p:nvSpPr>
        <p:spPr>
          <a:xfrm>
            <a:off x="793028" y="2022605"/>
            <a:ext cx="36244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GPU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Python3.8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OpenCV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Matlab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runtime, Perl , Python 3.10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기관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4.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2.5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기관별 알고리즘 버전 및 충돌 방지를 위하여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도커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컨테이너 기반 격리환경 사용합니다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 실행 및 결과를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Socket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전달 받습니다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(Socket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통신으로 전달된 알고리즘은 프로세스 간 독립성이 실행되므로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  <a:p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Celery Task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WebSocket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예외 처리를 통한 이상 방지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7CA0B6-1711-153A-1DC2-5328B15A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99" y="588766"/>
            <a:ext cx="7270244" cy="56677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5D053A5-8AB8-B834-FFEE-F367CF519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270" y="138585"/>
            <a:ext cx="4571531" cy="425827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81BBCE-B7B1-D914-2324-D9E19C04D35B}"/>
              </a:ext>
            </a:extLst>
          </p:cNvPr>
          <p:cNvSpPr/>
          <p:nvPr/>
        </p:nvSpPr>
        <p:spPr>
          <a:xfrm>
            <a:off x="4913745" y="4193310"/>
            <a:ext cx="6485227" cy="2041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22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5DBE-D5FC-69EC-9AF6-8DC208361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EA54F6C5-192D-9D94-A145-5A09204340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CD5B9-B1C6-75D3-FDF9-3CBBEADCB1F5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47D0D-06EF-6197-E5FB-6B723DAF2197}"/>
              </a:ext>
            </a:extLst>
          </p:cNvPr>
          <p:cNvSpPr txBox="1"/>
          <p:nvPr/>
        </p:nvSpPr>
        <p:spPr>
          <a:xfrm>
            <a:off x="728209" y="1175450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Etc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E644E6C-F075-0333-BBB9-4743F8C9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65" y="2192503"/>
            <a:ext cx="4099165" cy="37324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3FF7305-4B79-C658-680C-FEFE10C1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86" y="1579007"/>
            <a:ext cx="2656418" cy="37964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214B0E-5967-388C-C7E4-979F4574B85A}"/>
              </a:ext>
            </a:extLst>
          </p:cNvPr>
          <p:cNvSpPr txBox="1"/>
          <p:nvPr/>
        </p:nvSpPr>
        <p:spPr>
          <a:xfrm>
            <a:off x="1507422" y="6068980"/>
            <a:ext cx="3541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쿼리 튜닝</a:t>
            </a:r>
            <a:r>
              <a:rPr lang="en-US" altLang="ko-KR" dirty="0"/>
              <a:t> insert -&gt; Bulk Insert</a:t>
            </a:r>
          </a:p>
          <a:p>
            <a:r>
              <a:rPr lang="en-US" altLang="ko-KR" dirty="0"/>
              <a:t>2.5</a:t>
            </a:r>
            <a:r>
              <a:rPr lang="ko-KR" altLang="en-US" dirty="0"/>
              <a:t>초 </a:t>
            </a:r>
            <a:r>
              <a:rPr lang="en-US" altLang="ko-KR" dirty="0"/>
              <a:t>-&gt; 0.5</a:t>
            </a:r>
            <a:r>
              <a:rPr lang="ko-KR" altLang="en-US" dirty="0"/>
              <a:t>초 이내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C270F9-1833-92DA-C958-1C9966E52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685" y="2192503"/>
            <a:ext cx="3500665" cy="33339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901019C-BEE2-A465-B4D9-B6236FA177C7}"/>
              </a:ext>
            </a:extLst>
          </p:cNvPr>
          <p:cNvSpPr txBox="1"/>
          <p:nvPr/>
        </p:nvSpPr>
        <p:spPr>
          <a:xfrm>
            <a:off x="7592335" y="5862447"/>
            <a:ext cx="337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Beat Scheduler </a:t>
            </a:r>
            <a:r>
              <a:rPr lang="ko-KR" altLang="en-US" dirty="0"/>
              <a:t>최적화 및 조건식 제어로 인한 성능저하 방지</a:t>
            </a:r>
          </a:p>
        </p:txBody>
      </p:sp>
    </p:spTree>
    <p:extLst>
      <p:ext uri="{BB962C8B-B14F-4D97-AF65-F5344CB8AC3E}">
        <p14:creationId xmlns:p14="http://schemas.microsoft.com/office/powerpoint/2010/main" val="3056350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95983-9532-8054-DE9B-2420FBBD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16E590AF-D030-B887-36A0-3E9B4E29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343DC4-DAF5-1ADE-2DCF-3FF41E0A896F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E013E-C585-FEC1-D5E3-1F3C415C0CEE}"/>
              </a:ext>
            </a:extLst>
          </p:cNvPr>
          <p:cNvSpPr txBox="1"/>
          <p:nvPr/>
        </p:nvSpPr>
        <p:spPr>
          <a:xfrm>
            <a:off x="728209" y="1175450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Etc</a:t>
            </a:r>
            <a:r>
              <a:rPr lang="en-US" altLang="ko-KR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</a:t>
            </a:r>
            <a:endParaRPr lang="ko-KR" altLang="en-US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CBA44-7193-4D65-8A31-AE127D7CC1E2}"/>
              </a:ext>
            </a:extLst>
          </p:cNvPr>
          <p:cNvSpPr txBox="1"/>
          <p:nvPr/>
        </p:nvSpPr>
        <p:spPr>
          <a:xfrm>
            <a:off x="1447800" y="1905000"/>
            <a:ext cx="6762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Numba</a:t>
            </a:r>
            <a:r>
              <a:rPr lang="en-US" altLang="ko-KR" dirty="0"/>
              <a:t> + pandas apply</a:t>
            </a:r>
            <a:r>
              <a:rPr lang="ko-KR" altLang="en-US" dirty="0"/>
              <a:t>를 통한 데이터 처리 속도개선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WKT </a:t>
            </a:r>
            <a:r>
              <a:rPr lang="ko-KR" altLang="en-US" dirty="0"/>
              <a:t>포맷 및 유효성 검사 </a:t>
            </a:r>
            <a:r>
              <a:rPr lang="en-US" altLang="ko-KR" dirty="0"/>
              <a:t>(</a:t>
            </a:r>
            <a:r>
              <a:rPr lang="ko-KR" altLang="en-US" dirty="0"/>
              <a:t>국내 </a:t>
            </a:r>
            <a:r>
              <a:rPr lang="ko-KR" altLang="en-US" dirty="0" err="1"/>
              <a:t>베타적</a:t>
            </a:r>
            <a:r>
              <a:rPr lang="ko-KR" altLang="en-US" dirty="0"/>
              <a:t> </a:t>
            </a:r>
            <a:r>
              <a:rPr lang="ko-KR" altLang="en-US" dirty="0" err="1"/>
              <a:t>수역이내에서만</a:t>
            </a:r>
            <a:r>
              <a:rPr lang="ko-KR" altLang="en-US" dirty="0"/>
              <a:t> 검색허용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Pytest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Gitlab CI </a:t>
            </a:r>
            <a:r>
              <a:rPr lang="ko-KR" altLang="en-US" dirty="0"/>
              <a:t> 테스트 자동화</a:t>
            </a:r>
          </a:p>
        </p:txBody>
      </p:sp>
    </p:spTree>
    <p:extLst>
      <p:ext uri="{BB962C8B-B14F-4D97-AF65-F5344CB8AC3E}">
        <p14:creationId xmlns:p14="http://schemas.microsoft.com/office/powerpoint/2010/main" val="428785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7B50-6D89-88F3-CD07-41A59564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7BC6F60C-9409-A00E-28C2-FE926291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913" b="6817"/>
          <a:stretch/>
        </p:blipFill>
        <p:spPr>
          <a:xfrm>
            <a:off x="20" y="7"/>
            <a:ext cx="12191980" cy="685798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7D2CD0-5E8E-EE8C-5194-738E430DB41C}"/>
              </a:ext>
            </a:extLst>
          </p:cNvPr>
          <p:cNvGrpSpPr/>
          <p:nvPr/>
        </p:nvGrpSpPr>
        <p:grpSpPr>
          <a:xfrm>
            <a:off x="7198659" y="1120590"/>
            <a:ext cx="4303059" cy="5002305"/>
            <a:chOff x="7198659" y="806824"/>
            <a:chExt cx="4303059" cy="500230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EB1350F-A2A1-018F-002C-5A2861277333}"/>
                </a:ext>
              </a:extLst>
            </p:cNvPr>
            <p:cNvSpPr/>
            <p:nvPr/>
          </p:nvSpPr>
          <p:spPr>
            <a:xfrm>
              <a:off x="7198659" y="806824"/>
              <a:ext cx="4303059" cy="5002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A68A74-C536-DC17-53DA-DD0C19F7297E}"/>
                </a:ext>
              </a:extLst>
            </p:cNvPr>
            <p:cNvSpPr txBox="1"/>
            <p:nvPr/>
          </p:nvSpPr>
          <p:spPr>
            <a:xfrm>
              <a:off x="7871010" y="1362635"/>
              <a:ext cx="2268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CONTENT</a:t>
              </a:r>
              <a:endPara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3074EF-9C7E-116C-86A2-46D3CEB21418}"/>
                </a:ext>
              </a:extLst>
            </p:cNvPr>
            <p:cNvSpPr txBox="1"/>
            <p:nvPr/>
          </p:nvSpPr>
          <p:spPr>
            <a:xfrm>
              <a:off x="7871011" y="1918446"/>
              <a:ext cx="156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자기소개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8AF90D-45FC-DED1-B5E7-E8AF108932DD}"/>
                </a:ext>
              </a:extLst>
            </p:cNvPr>
            <p:cNvSpPr txBox="1"/>
            <p:nvPr/>
          </p:nvSpPr>
          <p:spPr>
            <a:xfrm>
              <a:off x="7871011" y="2354118"/>
              <a:ext cx="156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경력기술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53D2A-CCAE-62CA-8610-5CDAA585A9F2}"/>
                </a:ext>
              </a:extLst>
            </p:cNvPr>
            <p:cNvSpPr txBox="1"/>
            <p:nvPr/>
          </p:nvSpPr>
          <p:spPr>
            <a:xfrm>
              <a:off x="7871011" y="2789790"/>
              <a:ext cx="156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기술보유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09BEAD-506B-CA27-F873-3CE65FC56D8C}"/>
                </a:ext>
              </a:extLst>
            </p:cNvPr>
            <p:cNvSpPr txBox="1"/>
            <p:nvPr/>
          </p:nvSpPr>
          <p:spPr>
            <a:xfrm>
              <a:off x="7871011" y="3160935"/>
              <a:ext cx="247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참여 프로젝트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F1CF3D-07AD-CB08-2A65-9A97D0C96C4F}"/>
                </a:ext>
              </a:extLst>
            </p:cNvPr>
            <p:cNvSpPr txBox="1"/>
            <p:nvPr/>
          </p:nvSpPr>
          <p:spPr>
            <a:xfrm>
              <a:off x="7871011" y="3596607"/>
              <a:ext cx="247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5. 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 포트폴리오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A2BED5-F0F6-8D27-AE92-C6D28C3FEA2F}"/>
                </a:ext>
              </a:extLst>
            </p:cNvPr>
            <p:cNvSpPr txBox="1"/>
            <p:nvPr/>
          </p:nvSpPr>
          <p:spPr>
            <a:xfrm>
              <a:off x="7871011" y="4034092"/>
              <a:ext cx="2474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5.1 </a:t>
              </a:r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야간상황인지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7D6BD-101D-319A-7CBA-A8F61282A36E}"/>
                </a:ext>
              </a:extLst>
            </p:cNvPr>
            <p:cNvSpPr txBox="1"/>
            <p:nvPr/>
          </p:nvSpPr>
          <p:spPr>
            <a:xfrm>
              <a:off x="7871011" y="4336482"/>
              <a:ext cx="2474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5.2 </a:t>
              </a:r>
              <a:r>
                <a:rPr lang="ko-KR" altLang="en-US" sz="14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행안부과제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46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993D-B71B-DE48-D868-DFA9A4A8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7F6AD02D-2D47-5B26-EAB6-FA5AB4607D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2A4876-34FB-F318-915C-D5ABA1B80323}"/>
              </a:ext>
            </a:extLst>
          </p:cNvPr>
          <p:cNvSpPr/>
          <p:nvPr/>
        </p:nvSpPr>
        <p:spPr>
          <a:xfrm>
            <a:off x="4664296" y="3746500"/>
            <a:ext cx="3460123" cy="2391697"/>
          </a:xfrm>
          <a:prstGeom prst="rect">
            <a:avLst/>
          </a:prstGeom>
          <a:solidFill>
            <a:srgbClr val="D7E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889F1A-A473-6D0C-77A0-582CC2705613}"/>
              </a:ext>
            </a:extLst>
          </p:cNvPr>
          <p:cNvSpPr/>
          <p:nvPr/>
        </p:nvSpPr>
        <p:spPr>
          <a:xfrm>
            <a:off x="8628637" y="3746500"/>
            <a:ext cx="3460123" cy="2391697"/>
          </a:xfrm>
          <a:prstGeom prst="rect">
            <a:avLst/>
          </a:prstGeom>
          <a:solidFill>
            <a:srgbClr val="3583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F765B5-3DC2-AB51-3672-D0A93B0FC408}"/>
              </a:ext>
            </a:extLst>
          </p:cNvPr>
          <p:cNvSpPr/>
          <p:nvPr/>
        </p:nvSpPr>
        <p:spPr>
          <a:xfrm>
            <a:off x="452653" y="3746500"/>
            <a:ext cx="3460123" cy="239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AAA77-528E-C713-D5D8-B9D104C7C57C}"/>
              </a:ext>
            </a:extLst>
          </p:cNvPr>
          <p:cNvSpPr txBox="1"/>
          <p:nvPr/>
        </p:nvSpPr>
        <p:spPr>
          <a:xfrm>
            <a:off x="4267200" y="1428750"/>
            <a:ext cx="640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안녕하세요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파이썬을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즐겨 사용하는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년차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백앤드</a:t>
            </a:r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개발자 이재현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입니다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4B1F4-02CB-392F-C48A-753911CDF0D7}"/>
              </a:ext>
            </a:extLst>
          </p:cNvPr>
          <p:cNvSpPr txBox="1"/>
          <p:nvPr/>
        </p:nvSpPr>
        <p:spPr>
          <a:xfrm>
            <a:off x="612514" y="4092846"/>
            <a:ext cx="2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프로젝트 경험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76720-2A23-E3C5-44DA-DF508EC67C48}"/>
              </a:ext>
            </a:extLst>
          </p:cNvPr>
          <p:cNvSpPr txBox="1"/>
          <p:nvPr/>
        </p:nvSpPr>
        <p:spPr>
          <a:xfrm>
            <a:off x="614822" y="4684713"/>
            <a:ext cx="298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R&amp;D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프로잭트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경험을 많이 쌓았습니다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연구과제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프로잭트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특성상 신기술을 사용하여 보다 혁신적이고 새로운 서비스를 개발하려고 노력해왔습니다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BAF97-D36D-B251-1040-5103AA0C0015}"/>
              </a:ext>
            </a:extLst>
          </p:cNvPr>
          <p:cNvSpPr txBox="1"/>
          <p:nvPr/>
        </p:nvSpPr>
        <p:spPr>
          <a:xfrm>
            <a:off x="4669181" y="4069190"/>
            <a:ext cx="246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새로운 기술 연구 및 도입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899B5-CA3D-5DD4-1732-06883821E0CB}"/>
              </a:ext>
            </a:extLst>
          </p:cNvPr>
          <p:cNvSpPr txBox="1"/>
          <p:nvPr/>
        </p:nvSpPr>
        <p:spPr>
          <a:xfrm>
            <a:off x="4669181" y="4684713"/>
            <a:ext cx="298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기술을 많이 탐색하고 연구하며 프로젝트에 도입할 수 있는지에 대한 고민을 많이 해왔습니다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기술에 대한 인사이트를 얻고 공유하는 것 을 즐깁니다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943B8-78F4-EFD9-1A68-3BB155F7DCC8}"/>
              </a:ext>
            </a:extLst>
          </p:cNvPr>
          <p:cNvSpPr txBox="1"/>
          <p:nvPr/>
        </p:nvSpPr>
        <p:spPr>
          <a:xfrm>
            <a:off x="8723540" y="4069190"/>
            <a:ext cx="246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다재다능한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인재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897D3D-3191-87B2-C71C-F7143BDEF476}"/>
              </a:ext>
            </a:extLst>
          </p:cNvPr>
          <p:cNvSpPr txBox="1"/>
          <p:nvPr/>
        </p:nvSpPr>
        <p:spPr>
          <a:xfrm>
            <a:off x="8723540" y="4684713"/>
            <a:ext cx="298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프로잭트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진행 중 인력이 이탈하거나 충원이 안 될 경우 끝까지 책임지는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60FFED-FD66-9958-FD29-24B8534881E2}"/>
              </a:ext>
            </a:extLst>
          </p:cNvPr>
          <p:cNvGrpSpPr/>
          <p:nvPr/>
        </p:nvGrpSpPr>
        <p:grpSpPr>
          <a:xfrm>
            <a:off x="1628777" y="1214150"/>
            <a:ext cx="1943097" cy="2423603"/>
            <a:chOff x="1628777" y="896650"/>
            <a:chExt cx="1943097" cy="24236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60C7314-B73F-9DC5-F868-D483525710CD}"/>
                </a:ext>
              </a:extLst>
            </p:cNvPr>
            <p:cNvGrpSpPr/>
            <p:nvPr/>
          </p:nvGrpSpPr>
          <p:grpSpPr>
            <a:xfrm>
              <a:off x="1628777" y="896650"/>
              <a:ext cx="1943097" cy="1854773"/>
              <a:chOff x="1866902" y="858550"/>
              <a:chExt cx="1943097" cy="185477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3820B4C-A94F-4874-56CC-4DB9EB963072}"/>
                  </a:ext>
                </a:extLst>
              </p:cNvPr>
              <p:cNvSpPr/>
              <p:nvPr/>
            </p:nvSpPr>
            <p:spPr>
              <a:xfrm>
                <a:off x="1866902" y="858550"/>
                <a:ext cx="1943097" cy="18547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885D556-C3B7-C0BF-BBEC-F3CCE4B05317}"/>
                  </a:ext>
                </a:extLst>
              </p:cNvPr>
              <p:cNvSpPr/>
              <p:nvPr/>
            </p:nvSpPr>
            <p:spPr>
              <a:xfrm>
                <a:off x="1895475" y="885824"/>
                <a:ext cx="1885950" cy="1800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BCCBA-7447-B4BE-4AFA-A12F50025D65}"/>
                </a:ext>
              </a:extLst>
            </p:cNvPr>
            <p:cNvSpPr txBox="1"/>
            <p:nvPr/>
          </p:nvSpPr>
          <p:spPr>
            <a:xfrm>
              <a:off x="2209800" y="2778919"/>
              <a:ext cx="82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이재현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114E65-CDAF-3319-C312-0A51E799FB15}"/>
                </a:ext>
              </a:extLst>
            </p:cNvPr>
            <p:cNvSpPr txBox="1"/>
            <p:nvPr/>
          </p:nvSpPr>
          <p:spPr>
            <a:xfrm>
              <a:off x="2328862" y="3074032"/>
              <a:ext cx="574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개발자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28143C-D2AE-C9D1-63BD-1E30837FCE98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52356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5C06-9CB3-1568-FF08-2DC255614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AA28ADCF-B572-2005-427E-51C5DF7C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39" name="모서리가 둥근 직사각형 12">
            <a:extLst>
              <a:ext uri="{FF2B5EF4-FFF2-40B4-BE49-F238E27FC236}">
                <a16:creationId xmlns:a16="http://schemas.microsoft.com/office/drawing/2014/main" id="{72D7109F-F589-D397-73D7-1261C3F710AE}"/>
              </a:ext>
            </a:extLst>
          </p:cNvPr>
          <p:cNvSpPr/>
          <p:nvPr/>
        </p:nvSpPr>
        <p:spPr>
          <a:xfrm>
            <a:off x="1089776" y="1394241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12">
            <a:extLst>
              <a:ext uri="{FF2B5EF4-FFF2-40B4-BE49-F238E27FC236}">
                <a16:creationId xmlns:a16="http://schemas.microsoft.com/office/drawing/2014/main" id="{BAA0E4C0-B58F-9549-A343-771152E513CF}"/>
              </a:ext>
            </a:extLst>
          </p:cNvPr>
          <p:cNvSpPr/>
          <p:nvPr/>
        </p:nvSpPr>
        <p:spPr>
          <a:xfrm>
            <a:off x="1087069" y="1403304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4B6C5-EABB-F9D8-FA70-AC3905F73ABF}"/>
              </a:ext>
            </a:extLst>
          </p:cNvPr>
          <p:cNvSpPr txBox="1"/>
          <p:nvPr/>
        </p:nvSpPr>
        <p:spPr>
          <a:xfrm>
            <a:off x="7934594" y="2263642"/>
            <a:ext cx="2662909" cy="189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 - Flask,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FastAPI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Django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ORM,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SQLAlchemy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Postgresql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spatial Query,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GeoServer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GDAL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Celery,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rabbitmq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Redis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selenium, scheduler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Torch,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huggingFace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Swagger /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ReDoc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Postman,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Pytest</a:t>
            </a: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Docker, </a:t>
            </a:r>
            <a:r>
              <a:rPr lang="en-US" altLang="ko-KR" sz="1050" b="0" i="0" dirty="0" err="1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DockeSwarm</a:t>
            </a:r>
            <a:r>
              <a:rPr lang="en-US" altLang="ko-KR" sz="1050" b="0" i="0" dirty="0">
                <a:solidFill>
                  <a:srgbClr val="1F2328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K8s, GCP, AWS</a:t>
            </a:r>
          </a:p>
          <a:p>
            <a:pPr>
              <a:buNone/>
            </a:pPr>
            <a:b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050" b="0" i="0" dirty="0">
              <a:solidFill>
                <a:srgbClr val="1F2328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54FAD-7D6D-FDFA-2B23-318DDCC18345}"/>
              </a:ext>
            </a:extLst>
          </p:cNvPr>
          <p:cNvSpPr txBox="1"/>
          <p:nvPr/>
        </p:nvSpPr>
        <p:spPr>
          <a:xfrm>
            <a:off x="4517140" y="1837697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CAREER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7425A-2CD6-F3CD-483B-DA0588BD5061}"/>
              </a:ext>
            </a:extLst>
          </p:cNvPr>
          <p:cNvSpPr txBox="1"/>
          <p:nvPr/>
        </p:nvSpPr>
        <p:spPr>
          <a:xfrm>
            <a:off x="4517140" y="3574292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EXPERIENCE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642D5-317C-221A-8796-0FF1F4C3FB3C}"/>
              </a:ext>
            </a:extLst>
          </p:cNvPr>
          <p:cNvSpPr txBox="1"/>
          <p:nvPr/>
        </p:nvSpPr>
        <p:spPr>
          <a:xfrm>
            <a:off x="7934594" y="1837697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SKILL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181C37-4682-64AD-E23C-23692DA563AC}"/>
              </a:ext>
            </a:extLst>
          </p:cNvPr>
          <p:cNvSpPr txBox="1"/>
          <p:nvPr/>
        </p:nvSpPr>
        <p:spPr>
          <a:xfrm>
            <a:off x="7934594" y="3987519"/>
            <a:ext cx="1578860" cy="37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LINK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FD9F14-6D88-E7A8-E952-A32633890B24}"/>
              </a:ext>
            </a:extLst>
          </p:cNvPr>
          <p:cNvSpPr txBox="1"/>
          <p:nvPr/>
        </p:nvSpPr>
        <p:spPr>
          <a:xfrm>
            <a:off x="4517140" y="2311267"/>
            <a:ext cx="2662909" cy="43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2020~2025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</a:t>
            </a:r>
            <a:r>
              <a:rPr lang="ko-KR" altLang="en-US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로딕스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전임연구원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2015~2021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중부대학교  정보보호학과 전공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C99358-3A2F-C3C0-09C1-5C843E4B6517}"/>
              </a:ext>
            </a:extLst>
          </p:cNvPr>
          <p:cNvSpPr txBox="1"/>
          <p:nvPr/>
        </p:nvSpPr>
        <p:spPr>
          <a:xfrm>
            <a:off x="4517140" y="4064457"/>
            <a:ext cx="2988560" cy="140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과기부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기반 라이다 및 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열영상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융합을 통한 야간 상황인지 기술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해양경찰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선박 모니터링 시스템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 (</a:t>
            </a: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행안부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스마트현장 재난 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가이던스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울주군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상황판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 (</a:t>
            </a:r>
            <a:r>
              <a:rPr lang="ko-KR" altLang="en-US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중기청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 err="1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스마트팜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 (</a:t>
            </a:r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달빛영상 기반 변화탐지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 (KIOST)</a:t>
            </a:r>
            <a:r>
              <a:rPr lang="ko-KR" altLang="en-US" sz="1050" b="0" i="0" dirty="0">
                <a:solidFill>
                  <a:srgbClr val="1518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국가해양영토 광역 감시망 구축</a:t>
            </a:r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7EED84-0142-DA05-259E-0C4FF8DE61FD}"/>
              </a:ext>
            </a:extLst>
          </p:cNvPr>
          <p:cNvSpPr txBox="1"/>
          <p:nvPr/>
        </p:nvSpPr>
        <p:spPr>
          <a:xfrm>
            <a:off x="7934594" y="4361387"/>
            <a:ext cx="2988560" cy="74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Email: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4"/>
              </a:rPr>
              <a:t>swaa23@gmail.com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https://github.com/JaeHyunL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Blog: 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6"/>
              </a:rPr>
              <a:t>https://edudeveloper.tistory.com/</a:t>
            </a:r>
            <a:endParaRPr lang="en-US" altLang="ko-KR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Kaggle: https://www.kaggle.com/jaehyunl</a:t>
            </a:r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0D3877-AE46-7D5A-C06E-2332572EF3D2}"/>
              </a:ext>
            </a:extLst>
          </p:cNvPr>
          <p:cNvGrpSpPr/>
          <p:nvPr/>
        </p:nvGrpSpPr>
        <p:grpSpPr>
          <a:xfrm>
            <a:off x="1628777" y="2444116"/>
            <a:ext cx="1943097" cy="2453370"/>
            <a:chOff x="1628777" y="896650"/>
            <a:chExt cx="1943097" cy="242360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596388D-A222-926A-7E4E-E67CE94B3363}"/>
                </a:ext>
              </a:extLst>
            </p:cNvPr>
            <p:cNvGrpSpPr/>
            <p:nvPr/>
          </p:nvGrpSpPr>
          <p:grpSpPr>
            <a:xfrm>
              <a:off x="1628777" y="896650"/>
              <a:ext cx="1943097" cy="1854773"/>
              <a:chOff x="1866902" y="858550"/>
              <a:chExt cx="1943097" cy="1854773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C52D1204-F478-1983-D4EB-D733E65375DC}"/>
                  </a:ext>
                </a:extLst>
              </p:cNvPr>
              <p:cNvSpPr/>
              <p:nvPr/>
            </p:nvSpPr>
            <p:spPr>
              <a:xfrm>
                <a:off x="1866902" y="858550"/>
                <a:ext cx="1943097" cy="18547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FB737B7-70D5-4D70-9C63-FB20C28A5D31}"/>
                  </a:ext>
                </a:extLst>
              </p:cNvPr>
              <p:cNvSpPr/>
              <p:nvPr/>
            </p:nvSpPr>
            <p:spPr>
              <a:xfrm>
                <a:off x="1895475" y="885824"/>
                <a:ext cx="1885950" cy="180022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7B3BA-7C06-D2F6-6BD7-4B5EDB2D94E7}"/>
                </a:ext>
              </a:extLst>
            </p:cNvPr>
            <p:cNvSpPr txBox="1"/>
            <p:nvPr/>
          </p:nvSpPr>
          <p:spPr>
            <a:xfrm>
              <a:off x="2209800" y="2778919"/>
              <a:ext cx="82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이재현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99BBAB-B036-1296-0BFB-5A59A7F02034}"/>
                </a:ext>
              </a:extLst>
            </p:cNvPr>
            <p:cNvSpPr txBox="1"/>
            <p:nvPr/>
          </p:nvSpPr>
          <p:spPr>
            <a:xfrm>
              <a:off x="2328862" y="3074032"/>
              <a:ext cx="5742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B591583-3447-FC27-0F77-B39B9D2CE3A2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경력</a:t>
            </a:r>
          </a:p>
        </p:txBody>
      </p:sp>
    </p:spTree>
    <p:extLst>
      <p:ext uri="{BB962C8B-B14F-4D97-AF65-F5344CB8AC3E}">
        <p14:creationId xmlns:p14="http://schemas.microsoft.com/office/powerpoint/2010/main" val="159728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FCE4-24B2-8450-741A-30182AC2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CC0CE3D-E932-C157-1FE1-DF47F62C96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31" name="모서리가 둥근 직사각형 12">
            <a:extLst>
              <a:ext uri="{FF2B5EF4-FFF2-40B4-BE49-F238E27FC236}">
                <a16:creationId xmlns:a16="http://schemas.microsoft.com/office/drawing/2014/main" id="{67E73DBF-9B9F-3DF5-B002-77B4CAA3239F}"/>
              </a:ext>
            </a:extLst>
          </p:cNvPr>
          <p:cNvSpPr/>
          <p:nvPr/>
        </p:nvSpPr>
        <p:spPr>
          <a:xfrm>
            <a:off x="1089776" y="1394241"/>
            <a:ext cx="10353041" cy="4534995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80CDF-2DA1-2B00-8049-7E904A7359BA}"/>
              </a:ext>
            </a:extLst>
          </p:cNvPr>
          <p:cNvSpPr txBox="1"/>
          <p:nvPr/>
        </p:nvSpPr>
        <p:spPr>
          <a:xfrm>
            <a:off x="695641" y="605779"/>
            <a:ext cx="108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보유기술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E4A20-792C-C58F-902F-8013DBA7389A}"/>
              </a:ext>
            </a:extLst>
          </p:cNvPr>
          <p:cNvSpPr txBox="1"/>
          <p:nvPr/>
        </p:nvSpPr>
        <p:spPr>
          <a:xfrm>
            <a:off x="1654444" y="17459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프로그래밍 언어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90C0B-EA7C-5844-1119-3BB382ABCB84}"/>
              </a:ext>
            </a:extLst>
          </p:cNvPr>
          <p:cNvSpPr txBox="1"/>
          <p:nvPr/>
        </p:nvSpPr>
        <p:spPr>
          <a:xfrm>
            <a:off x="1654444" y="2213815"/>
            <a:ext cx="26629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Java/Type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64881-4237-A0A9-0413-48C4CEB6E007}"/>
              </a:ext>
            </a:extLst>
          </p:cNvPr>
          <p:cNvSpPr txBox="1"/>
          <p:nvPr/>
        </p:nvSpPr>
        <p:spPr>
          <a:xfrm>
            <a:off x="1654444" y="3787490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Frontend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751EB-3D6F-00AA-DD92-70B8CC237BEE}"/>
              </a:ext>
            </a:extLst>
          </p:cNvPr>
          <p:cNvSpPr txBox="1"/>
          <p:nvPr/>
        </p:nvSpPr>
        <p:spPr>
          <a:xfrm>
            <a:off x="1654444" y="4255314"/>
            <a:ext cx="2662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Angular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Pyqt5/6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Android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JavaFX,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JavaSwing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0FD95-55A3-CDD6-BBED-10B49442B873}"/>
              </a:ext>
            </a:extLst>
          </p:cNvPr>
          <p:cNvSpPr txBox="1"/>
          <p:nvPr/>
        </p:nvSpPr>
        <p:spPr>
          <a:xfrm>
            <a:off x="4908184" y="16697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Backend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2338D-6680-409C-9AD5-B1CA59C8496D}"/>
              </a:ext>
            </a:extLst>
          </p:cNvPr>
          <p:cNvSpPr txBox="1"/>
          <p:nvPr/>
        </p:nvSpPr>
        <p:spPr>
          <a:xfrm>
            <a:off x="4908184" y="2118565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FastAPI</a:t>
            </a:r>
            <a:r>
              <a:rPr lang="en-US" altLang="ko-KR" sz="1100" dirty="0">
                <a:latin typeface="+mj-ea"/>
                <a:ea typeface="+mj-ea"/>
              </a:rPr>
              <a:t>, Flask, DRF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RabbitMQ, Redis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Celery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j-ea"/>
                <a:ea typeface="+mj-ea"/>
              </a:rPr>
              <a:t>Geoserver</a:t>
            </a:r>
            <a:r>
              <a:rPr lang="en-US" altLang="ko-KR" sz="1100" dirty="0">
                <a:latin typeface="+mj-ea"/>
                <a:ea typeface="+mj-ea"/>
              </a:rPr>
              <a:t>, GDAL, Spatial 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ORM, </a:t>
            </a:r>
            <a:r>
              <a:rPr lang="en-US" altLang="ko-KR" sz="1100" dirty="0" err="1">
                <a:latin typeface="+mj-ea"/>
                <a:ea typeface="+mj-ea"/>
              </a:rPr>
              <a:t>SQLAlchemy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Postgresql</a:t>
            </a: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Selenium, Scheduler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Swagger/ </a:t>
            </a:r>
            <a:r>
              <a:rPr lang="en-US" altLang="ko-KR" sz="1100" dirty="0" err="1">
                <a:latin typeface="+mj-ea"/>
                <a:ea typeface="+mj-ea"/>
              </a:rPr>
              <a:t>Redoc</a:t>
            </a:r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ea"/>
                <a:ea typeface="+mj-ea"/>
              </a:rPr>
              <a:t>Postman, </a:t>
            </a:r>
            <a:r>
              <a:rPr lang="en-US" altLang="ko-KR" sz="1100" dirty="0" err="1">
                <a:latin typeface="+mj-ea"/>
                <a:ea typeface="+mj-ea"/>
              </a:rPr>
              <a:t>Pytest</a:t>
            </a:r>
            <a:endParaRPr lang="en-US" altLang="ko-KR" sz="11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81E9F-9D97-1387-ECFF-01936F9922C1}"/>
              </a:ext>
            </a:extLst>
          </p:cNvPr>
          <p:cNvSpPr txBox="1"/>
          <p:nvPr/>
        </p:nvSpPr>
        <p:spPr>
          <a:xfrm>
            <a:off x="4908184" y="3705495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DevOps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5ED2-95CB-4744-2F73-670AB8B46CC1}"/>
              </a:ext>
            </a:extLst>
          </p:cNvPr>
          <p:cNvSpPr txBox="1"/>
          <p:nvPr/>
        </p:nvSpPr>
        <p:spPr>
          <a:xfrm>
            <a:off x="4908184" y="4117903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Docker Swarm, K8S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GCP, 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Gitlab-CI,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ArgoCD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Grafana, </a:t>
            </a:r>
            <a:r>
              <a:rPr lang="en-US" altLang="ko-KR" sz="11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Prometheus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ElasticSearch</a:t>
            </a: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Kibna</a:t>
            </a: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, Logstash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Private Gitlab </a:t>
            </a:r>
            <a:r>
              <a:rPr lang="ko-KR" altLang="en-US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운용</a:t>
            </a:r>
            <a:endParaRPr lang="en-US" altLang="ko-KR" sz="1100" dirty="0">
              <a:solidFill>
                <a:srgbClr val="001D35"/>
              </a:solidFill>
              <a:latin typeface="Arial" panose="020B0604020202020204" pitchFamily="34" charset="0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NAS </a:t>
            </a:r>
            <a:r>
              <a:rPr lang="ko-KR" altLang="en-US" sz="1100" dirty="0">
                <a:solidFill>
                  <a:srgbClr val="001D35"/>
                </a:solidFill>
                <a:latin typeface="Arial" panose="020B0604020202020204" pitchFamily="34" charset="0"/>
                <a:ea typeface="KoPub돋움체 Medium" panose="02020603020101020101" pitchFamily="18" charset="-127"/>
              </a:rPr>
              <a:t>관리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1CBB8-0450-B401-83EF-89AFDCA12F09}"/>
              </a:ext>
            </a:extLst>
          </p:cNvPr>
          <p:cNvSpPr txBox="1"/>
          <p:nvPr/>
        </p:nvSpPr>
        <p:spPr>
          <a:xfrm>
            <a:off x="8172590" y="1669791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ML/DL Model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9B0B7B-8864-F1A7-F603-AF154542B33D}"/>
              </a:ext>
            </a:extLst>
          </p:cNvPr>
          <p:cNvSpPr txBox="1"/>
          <p:nvPr/>
        </p:nvSpPr>
        <p:spPr>
          <a:xfrm>
            <a:off x="8172590" y="2137615"/>
            <a:ext cx="2662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Torch,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Tensorflow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Sickit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-learn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Hugging face, </a:t>
            </a:r>
            <a:r>
              <a:rPr lang="en-US" altLang="ko-KR" sz="11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wnaDB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 (pix2pix)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GEN (text2Img, text2Video)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NLP/ LLM (Bert, gpt3.5, 4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High Resolution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YOLO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8274A-B287-8F1A-A138-E8A6FC45165E}"/>
              </a:ext>
            </a:extLst>
          </p:cNvPr>
          <p:cNvSpPr txBox="1"/>
          <p:nvPr/>
        </p:nvSpPr>
        <p:spPr>
          <a:xfrm>
            <a:off x="8172590" y="3796072"/>
            <a:ext cx="190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B7823-7EBA-42C1-1BAF-C0EBFBE6400B}"/>
              </a:ext>
            </a:extLst>
          </p:cNvPr>
          <p:cNvSpPr txBox="1"/>
          <p:nvPr/>
        </p:nvSpPr>
        <p:spPr>
          <a:xfrm>
            <a:off x="8172590" y="4263896"/>
            <a:ext cx="26629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Gitlab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199131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8D432-682C-C671-E689-2B8A069AD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290C57B4-F4E3-7A61-C573-E87BBE24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D0CEB-88EE-3B04-BDDA-5DDDD987CC71}"/>
              </a:ext>
            </a:extLst>
          </p:cNvPr>
          <p:cNvSpPr txBox="1"/>
          <p:nvPr/>
        </p:nvSpPr>
        <p:spPr>
          <a:xfrm>
            <a:off x="695641" y="605779"/>
            <a:ext cx="149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참여 프로젝트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08534B-E2D4-99F5-6E86-DF054EA6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2470"/>
              </p:ext>
            </p:extLst>
          </p:nvPr>
        </p:nvGraphicFramePr>
        <p:xfrm>
          <a:off x="1719262" y="1181249"/>
          <a:ext cx="9262774" cy="5308020"/>
        </p:xfrm>
        <a:graphic>
          <a:graphicData uri="http://schemas.openxmlformats.org/drawingml/2006/table">
            <a:tbl>
              <a:tblPr/>
              <a:tblGrid>
                <a:gridCol w="1940925">
                  <a:extLst>
                    <a:ext uri="{9D8B030D-6E8A-4147-A177-3AD203B41FA5}">
                      <a16:colId xmlns:a16="http://schemas.microsoft.com/office/drawing/2014/main" val="2681894213"/>
                    </a:ext>
                  </a:extLst>
                </a:gridCol>
                <a:gridCol w="1252510">
                  <a:extLst>
                    <a:ext uri="{9D8B030D-6E8A-4147-A177-3AD203B41FA5}">
                      <a16:colId xmlns:a16="http://schemas.microsoft.com/office/drawing/2014/main" val="2074628828"/>
                    </a:ext>
                  </a:extLst>
                </a:gridCol>
                <a:gridCol w="1961838">
                  <a:extLst>
                    <a:ext uri="{9D8B030D-6E8A-4147-A177-3AD203B41FA5}">
                      <a16:colId xmlns:a16="http://schemas.microsoft.com/office/drawing/2014/main" val="2065910485"/>
                    </a:ext>
                  </a:extLst>
                </a:gridCol>
                <a:gridCol w="1961838">
                  <a:extLst>
                    <a:ext uri="{9D8B030D-6E8A-4147-A177-3AD203B41FA5}">
                      <a16:colId xmlns:a16="http://schemas.microsoft.com/office/drawing/2014/main" val="1011178734"/>
                    </a:ext>
                  </a:extLst>
                </a:gridCol>
                <a:gridCol w="2145663">
                  <a:extLst>
                    <a:ext uri="{9D8B030D-6E8A-4147-A177-3AD203B41FA5}">
                      <a16:colId xmlns:a16="http://schemas.microsoft.com/office/drawing/2014/main" val="3877266577"/>
                    </a:ext>
                  </a:extLst>
                </a:gridCol>
              </a:tblGrid>
              <a:tr h="1890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개발기간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개발내용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사용기술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11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FFFFFF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구분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83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38363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인공지능</a:t>
                      </a:r>
                      <a:r>
                        <a:rPr lang="en-US" altLang="ko-KR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기반 라이다 및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열영상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융합을 통한 야간상황 인지 기술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24.03~25.02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To 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파이프라인 처리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GAN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 트레이닝 및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Fine-</a:t>
                      </a:r>
                      <a:r>
                        <a:rPr lang="en-US" altLang="ko-KR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Tuining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B0604000101010101" pitchFamily="50" charset="-127"/>
                        </a:rPr>
                        <a:t>OpenCV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spc="0" dirty="0" err="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Pytorch</a:t>
                      </a:r>
                      <a:endParaRPr lang="en-US" altLang="ko-KR" sz="900" spc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함초롬돋움" panose="020B0604000101010101" pitchFamily="50" charset="-127"/>
                        </a:rPr>
                        <a:t>Docker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Calibration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파이프라인 구축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03146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선박 모니터링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23.02~24.02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AIS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대용량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핸들링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일일 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천 </a:t>
                      </a: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만건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외부기관 알고리즘 수행  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 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서빙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</a:t>
                      </a: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스캐줄링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Docker-compose + Web Socket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파이프라인 구축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69854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스마트현장 재난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가이던스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시스템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23.02~23.11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 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스케줄링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폐쇠망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전세계 지도 구축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FastAPI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Python Multiple Version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OSM-Tile Cashing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OSM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캐싱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조절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39326"/>
                  </a:ext>
                </a:extLst>
              </a:tr>
              <a:tr h="269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디지털 상황판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22.09~23.01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HTML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파싱을 통한 데이터 수집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Selenium, Flask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Selenium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자동화를 통한 데이터 수집 알고리즘 구현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848126"/>
                  </a:ext>
                </a:extLst>
              </a:tr>
              <a:tr h="707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스마트팜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21.11~22.11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커뮤니티 맵 작업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처리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드론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이미지  기반 정사영상 제작 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 /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OpenLayer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OpenDronMap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프레임워크 기반 커뮤니티 맵 웹사이트 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파이프라인을 통한 수집 자동화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드론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이미지 처리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37222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달빛영상 기반 변화 탐지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21.05~24.12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위성영상 수집 데이터 파이프라인 구축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변화 탐지 알고리즘 연동 작업</a:t>
                      </a:r>
                      <a:endParaRPr 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 Scheduler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Geoserver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GDAL</a:t>
                      </a:r>
                      <a:endParaRPr lang="ko-KR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수집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정제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550059"/>
                  </a:ext>
                </a:extLst>
              </a:tr>
              <a:tr h="515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국가해양영토 광역 감시망 구축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2020.11~21.04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 구축</a:t>
                      </a: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altLang="ko-KR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외부기관 알고리즘 연동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ko-KR" altLang="en-US" sz="900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쿼리튜닝</a:t>
                      </a:r>
                      <a:endParaRPr lang="en-US" altLang="ko-KR" sz="90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Celery, Rabbit MQ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Flask</a:t>
                      </a:r>
                    </a:p>
                    <a:p>
                      <a:pPr marL="90000" marR="0" lvl="0" indent="-9048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Postgresql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SQLAlchemy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RestAPI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쿼리 튜닝을 통한 성능 개선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(30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0.3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</a:t>
                      </a:r>
                      <a:r>
                        <a:rPr lang="ko-KR" altLang="en-US" sz="900" kern="1200" spc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페이징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처리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91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79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1A9BF-33A3-8290-83CF-C55B9D3F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A3818E0-AD4D-EB9A-0944-54266D14EE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CAB74FF2-758E-3980-82D9-E10671E16097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D4AA1-C7C0-8A7C-5CF3-78AA2FC817E1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D34E6B-30A3-591C-07CA-F9A9DEFD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68008"/>
              </p:ext>
            </p:extLst>
          </p:nvPr>
        </p:nvGraphicFramePr>
        <p:xfrm>
          <a:off x="1073872" y="1793155"/>
          <a:ext cx="4218564" cy="1978362"/>
        </p:xfrm>
        <a:graphic>
          <a:graphicData uri="http://schemas.openxmlformats.org/drawingml/2006/table">
            <a:tbl>
              <a:tblPr/>
              <a:tblGrid>
                <a:gridCol w="1567728">
                  <a:extLst>
                    <a:ext uri="{9D8B030D-6E8A-4147-A177-3AD203B41FA5}">
                      <a16:colId xmlns:a16="http://schemas.microsoft.com/office/drawing/2014/main" val="1664139566"/>
                    </a:ext>
                  </a:extLst>
                </a:gridCol>
                <a:gridCol w="2650836">
                  <a:extLst>
                    <a:ext uri="{9D8B030D-6E8A-4147-A177-3AD203B41FA5}">
                      <a16:colId xmlns:a16="http://schemas.microsoft.com/office/drawing/2014/main" val="4036874895"/>
                    </a:ext>
                  </a:extLst>
                </a:gridCol>
              </a:tblGrid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인공지능</a:t>
                      </a:r>
                      <a:r>
                        <a:rPr lang="en-US" altLang="ko-KR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기반 라이다 및 </a:t>
                      </a:r>
                      <a:r>
                        <a:rPr lang="ko-KR" altLang="en-US" sz="900" b="1" kern="1200" spc="-15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열영상</a:t>
                      </a: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융합을 통한 야간상황 인지 기술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76172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기간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24.03~25.02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76974"/>
                  </a:ext>
                </a:extLst>
              </a:tr>
              <a:tr h="3731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프로젝트 인원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011013"/>
                  </a:ext>
                </a:extLst>
              </a:tr>
              <a:tr h="2508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설명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라이다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 이미지를 이용한 주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·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야간 스타일 변화를 활용한 야간 상황인지 기술 개발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184"/>
                  </a:ext>
                </a:extLst>
              </a:tr>
              <a:tr h="5124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b="1" kern="1200" spc="-15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담당역할</a:t>
                      </a:r>
                      <a:endParaRPr lang="en-US" altLang="ko-KR" sz="900" b="1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>
                      <a:noFill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파이프라인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서빙</a:t>
                      </a:r>
                      <a:r>
                        <a:rPr lang="en-US" altLang="ko-KR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900" kern="1200" spc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모델 개선</a:t>
                      </a:r>
                      <a:endParaRPr lang="en-US" altLang="ko-KR" sz="900" kern="1200" spc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A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035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865739-6E62-59ED-0D55-F87AC969C60B}"/>
              </a:ext>
            </a:extLst>
          </p:cNvPr>
          <p:cNvSpPr txBox="1"/>
          <p:nvPr/>
        </p:nvSpPr>
        <p:spPr>
          <a:xfrm>
            <a:off x="1073872" y="1348819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기본정보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57DE8-FED7-300D-66DA-C23C6751EB4F}"/>
              </a:ext>
            </a:extLst>
          </p:cNvPr>
          <p:cNvSpPr txBox="1"/>
          <p:nvPr/>
        </p:nvSpPr>
        <p:spPr>
          <a:xfrm>
            <a:off x="1073872" y="4138200"/>
            <a:ext cx="237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주요사항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285AE-1065-6FAF-714D-469EFE252B59}"/>
              </a:ext>
            </a:extLst>
          </p:cNvPr>
          <p:cNvSpPr txBox="1"/>
          <p:nvPr/>
        </p:nvSpPr>
        <p:spPr>
          <a:xfrm>
            <a:off x="1101581" y="4483761"/>
            <a:ext cx="3622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카메라 장비 구성 및 영상 취득 프로그램 개발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품질 향상을 위한 센서간 캘리브레이션 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열화상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라이다 이미지 정합을 통한 데이터셋 생성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 (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적대적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신경망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 학습 및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353568-6D66-C6D5-0E05-59D25719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1" b="6779"/>
          <a:stretch/>
        </p:blipFill>
        <p:spPr>
          <a:xfrm>
            <a:off x="6809083" y="1718151"/>
            <a:ext cx="4366488" cy="1404156"/>
          </a:xfrm>
          <a:prstGeom prst="rect">
            <a:avLst/>
          </a:prstGeom>
        </p:spPr>
      </p:pic>
      <p:pic>
        <p:nvPicPr>
          <p:cNvPr id="11" name="그림 10" descr="나무, 파노라마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BA28C7-3165-E910-33F6-7CE53D87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83" y="3236894"/>
            <a:ext cx="4366488" cy="1241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79E9-9271-6220-F649-53DE4457694D}"/>
              </a:ext>
            </a:extLst>
          </p:cNvPr>
          <p:cNvSpPr txBox="1"/>
          <p:nvPr/>
        </p:nvSpPr>
        <p:spPr>
          <a:xfrm>
            <a:off x="7051841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44D29-7F5F-5B53-302E-31397D720460}"/>
              </a:ext>
            </a:extLst>
          </p:cNvPr>
          <p:cNvSpPr txBox="1"/>
          <p:nvPr/>
        </p:nvSpPr>
        <p:spPr>
          <a:xfrm>
            <a:off x="8510003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야간</a:t>
            </a:r>
            <a:endParaRPr lang="ko-KR" altLang="en-US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FC8A6-F7EF-4D9C-1EDA-1AC62C63545E}"/>
              </a:ext>
            </a:extLst>
          </p:cNvPr>
          <p:cNvSpPr txBox="1"/>
          <p:nvPr/>
        </p:nvSpPr>
        <p:spPr>
          <a:xfrm>
            <a:off x="9968165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00473F3-C347-9E5B-6EAA-243014FBCB02}"/>
              </a:ext>
            </a:extLst>
          </p:cNvPr>
          <p:cNvSpPr/>
          <p:nvPr/>
        </p:nvSpPr>
        <p:spPr>
          <a:xfrm>
            <a:off x="7051841" y="1092200"/>
            <a:ext cx="3852428" cy="5113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FAD21-CA6B-F5E5-558E-3CDBE860EF0F}"/>
              </a:ext>
            </a:extLst>
          </p:cNvPr>
          <p:cNvSpPr txBox="1"/>
          <p:nvPr/>
        </p:nvSpPr>
        <p:spPr>
          <a:xfrm>
            <a:off x="7208689" y="4973134"/>
            <a:ext cx="425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주</a:t>
            </a:r>
            <a:r>
              <a:rPr lang="en-US" altLang="ko-KR" sz="1000" b="1" dirty="0"/>
              <a:t>·</a:t>
            </a:r>
            <a:r>
              <a:rPr lang="ko-KR" altLang="en-US" sz="1000" b="1" dirty="0"/>
              <a:t>야간 스타일 변화를 통하여 야간에도 실제 낮과 같은 이미지를 얻을 수 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5890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D61E0-A455-7221-8CFD-E726D126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3FFEB6F2-6776-B066-2302-E4EC471B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FD28D-3B66-A389-C0E7-8E6241AAD3F7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823F8E3B-1F71-B96F-7C57-77E4642A57C1}"/>
              </a:ext>
            </a:extLst>
          </p:cNvPr>
          <p:cNvSpPr/>
          <p:nvPr/>
        </p:nvSpPr>
        <p:spPr>
          <a:xfrm>
            <a:off x="6191250" y="1348819"/>
            <a:ext cx="5648325" cy="3965939"/>
          </a:xfrm>
          <a:prstGeom prst="roundRect">
            <a:avLst>
              <a:gd name="adj" fmla="val 1345"/>
            </a:avLst>
          </a:prstGeom>
          <a:pattFill prst="nar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sq" cmpd="sng" algn="ctr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3114" tIns="51557" rIns="103114" bIns="51557" rtlCol="0" anchor="ctr"/>
          <a:lstStyle/>
          <a:p>
            <a:pPr algn="ctr" defTabSz="1143044"/>
            <a:endParaRPr lang="ko-KR" altLang="en-US" sz="28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31DB71-4707-A928-5B80-9C21E70D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01" b="6779"/>
          <a:stretch/>
        </p:blipFill>
        <p:spPr>
          <a:xfrm>
            <a:off x="6809083" y="1718151"/>
            <a:ext cx="4366488" cy="1404156"/>
          </a:xfrm>
          <a:prstGeom prst="rect">
            <a:avLst/>
          </a:prstGeom>
        </p:spPr>
      </p:pic>
      <p:pic>
        <p:nvPicPr>
          <p:cNvPr id="17" name="그림 16" descr="나무, 파노라마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729F09-6F02-AC5B-7A21-804D4BFD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83" y="3236894"/>
            <a:ext cx="4366488" cy="1241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B6021-CD08-36E5-4E43-C131E4DCE6D1}"/>
              </a:ext>
            </a:extLst>
          </p:cNvPr>
          <p:cNvSpPr txBox="1"/>
          <p:nvPr/>
        </p:nvSpPr>
        <p:spPr>
          <a:xfrm>
            <a:off x="7051841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015EF-E20A-3561-77B8-8E6BE796306D}"/>
              </a:ext>
            </a:extLst>
          </p:cNvPr>
          <p:cNvSpPr txBox="1"/>
          <p:nvPr/>
        </p:nvSpPr>
        <p:spPr>
          <a:xfrm>
            <a:off x="8510003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야간</a:t>
            </a:r>
            <a:endParaRPr lang="ko-KR" altLang="en-US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58FFB-EC5D-387B-6785-4D9CE7A1DD8C}"/>
              </a:ext>
            </a:extLst>
          </p:cNvPr>
          <p:cNvSpPr txBox="1"/>
          <p:nvPr/>
        </p:nvSpPr>
        <p:spPr>
          <a:xfrm>
            <a:off x="9968165" y="4540613"/>
            <a:ext cx="936104" cy="381388"/>
          </a:xfrm>
          <a:prstGeom prst="roundRect">
            <a:avLst>
              <a:gd name="adj" fmla="val 37646"/>
            </a:avLst>
          </a:prstGeom>
          <a:solidFill>
            <a:srgbClr val="146EB4"/>
          </a:solidFill>
        </p:spPr>
        <p:txBody>
          <a:bodyPr wrap="square" tIns="18000" bIns="72000" rtlCol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모의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955C446-5796-282B-02F0-27647FFDDA96}"/>
              </a:ext>
            </a:extLst>
          </p:cNvPr>
          <p:cNvSpPr/>
          <p:nvPr/>
        </p:nvSpPr>
        <p:spPr>
          <a:xfrm>
            <a:off x="7051841" y="1092200"/>
            <a:ext cx="3852428" cy="5113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DA4CC-0447-453C-9A8F-F43298F1D6F2}"/>
              </a:ext>
            </a:extLst>
          </p:cNvPr>
          <p:cNvSpPr txBox="1"/>
          <p:nvPr/>
        </p:nvSpPr>
        <p:spPr>
          <a:xfrm>
            <a:off x="7208689" y="4973134"/>
            <a:ext cx="425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주</a:t>
            </a:r>
            <a:r>
              <a:rPr lang="en-US" altLang="ko-KR" sz="1000" b="1" dirty="0"/>
              <a:t>·</a:t>
            </a:r>
            <a:r>
              <a:rPr lang="ko-KR" altLang="en-US" sz="1000" b="1" dirty="0"/>
              <a:t>야간 스타일 변화를 통하여 야간에도 실제 낮과 같은 이미지를 얻을 수 있다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0A8D2D-A663-833C-3086-BD9D0F5BE79E}"/>
              </a:ext>
            </a:extLst>
          </p:cNvPr>
          <p:cNvSpPr txBox="1"/>
          <p:nvPr/>
        </p:nvSpPr>
        <p:spPr>
          <a:xfrm>
            <a:off x="880689" y="1234232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기술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B860FC-D05F-E639-EAD6-F2B383A29350}"/>
              </a:ext>
            </a:extLst>
          </p:cNvPr>
          <p:cNvSpPr txBox="1"/>
          <p:nvPr/>
        </p:nvSpPr>
        <p:spPr>
          <a:xfrm>
            <a:off x="880688" y="1574382"/>
            <a:ext cx="4883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/>
              <a:t>LightGlue</a:t>
            </a:r>
            <a:r>
              <a:rPr lang="en-US" altLang="ko-KR" sz="1500" b="1" dirty="0"/>
              <a:t> (</a:t>
            </a:r>
            <a:r>
              <a:rPr lang="ko-KR" altLang="en-US" sz="1500" b="1" dirty="0" err="1"/>
              <a:t>특징점</a:t>
            </a:r>
            <a:r>
              <a:rPr lang="ko-KR" altLang="en-US" sz="1500" b="1" dirty="0"/>
              <a:t> 매칭</a:t>
            </a:r>
            <a:r>
              <a:rPr lang="en-US" altLang="ko-KR" sz="15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/>
              <a:t>GAN Model (</a:t>
            </a:r>
            <a:r>
              <a:rPr lang="en-US" altLang="ko-KR" sz="1500" b="1" dirty="0" err="1"/>
              <a:t>CycleGAN</a:t>
            </a:r>
            <a:r>
              <a:rPr lang="en-US" altLang="ko-KR" sz="1500" b="1" dirty="0"/>
              <a:t>, UNSB, CUT)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6D9339-40E1-7DD0-7E6B-6F5D681EB116}"/>
              </a:ext>
            </a:extLst>
          </p:cNvPr>
          <p:cNvSpPr txBox="1"/>
          <p:nvPr/>
        </p:nvSpPr>
        <p:spPr>
          <a:xfrm>
            <a:off x="843726" y="3970815"/>
            <a:ext cx="48834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 연구가 활발해지며 또한 이미지간 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Style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변환하는 연구모델이 많이 연구되어 있는 중 </a:t>
            </a:r>
            <a:r>
              <a:rPr lang="ko-KR" altLang="en-US" sz="12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라이다와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열영상은 일반 카메라와 다르게 야간에도 낮과 유사하게 데이터를 얻을 수 있다는 관점에서 접근하였습니다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GAN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모델에게 데이터를 학습시켜 스타일 변화를 시킨 프로젝트입니다</a:t>
            </a:r>
            <a:r>
              <a: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4873AE-3CDF-F39A-B1E6-177F8A9C6E83}"/>
              </a:ext>
            </a:extLst>
          </p:cNvPr>
          <p:cNvSpPr txBox="1"/>
          <p:nvPr/>
        </p:nvSpPr>
        <p:spPr>
          <a:xfrm>
            <a:off x="881952" y="3601483"/>
            <a:ext cx="118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6202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41A5-7511-F3F4-E3B8-F2A7E2C1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종이와 스티커 메모가 가득한 테이블 위의 종이를 향해 손을 뻗는 사람">
            <a:extLst>
              <a:ext uri="{FF2B5EF4-FFF2-40B4-BE49-F238E27FC236}">
                <a16:creationId xmlns:a16="http://schemas.microsoft.com/office/drawing/2014/main" id="{D4996288-6D1C-DF86-98FD-A2E53769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8913" b="6817"/>
          <a:stretch/>
        </p:blipFill>
        <p:spPr>
          <a:xfrm>
            <a:off x="20" y="-12701"/>
            <a:ext cx="12191980" cy="6870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FF403-05FF-A6D4-4361-84954CD80AF8}"/>
              </a:ext>
            </a:extLst>
          </p:cNvPr>
          <p:cNvSpPr txBox="1"/>
          <p:nvPr/>
        </p:nvSpPr>
        <p:spPr>
          <a:xfrm>
            <a:off x="695641" y="605779"/>
            <a:ext cx="181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포트폴리오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90B2CF-81AA-CBC5-14B8-78F4DAC8DBF7}"/>
              </a:ext>
            </a:extLst>
          </p:cNvPr>
          <p:cNvSpPr txBox="1"/>
          <p:nvPr/>
        </p:nvSpPr>
        <p:spPr>
          <a:xfrm>
            <a:off x="695640" y="1438275"/>
            <a:ext cx="402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</a:t>
            </a:r>
            <a:r>
              <a:rPr lang="en-US" altLang="ko-KR" b="1" dirty="0"/>
              <a:t>(Calibration)</a:t>
            </a:r>
            <a:endParaRPr lang="ko-KR" altLang="en-US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7148678-867C-1CC5-AD1D-2415938C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4" y="1991135"/>
            <a:ext cx="4992345" cy="37738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92EFD6B-CAF8-F5F1-DDA1-6EE998EEF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43" y="1149749"/>
            <a:ext cx="3241023" cy="262002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9A81BEC-3C65-BDB4-85F8-DC8618226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543" y="3909802"/>
            <a:ext cx="3241023" cy="1688758"/>
          </a:xfrm>
          <a:prstGeom prst="rect">
            <a:avLst/>
          </a:prstGeom>
        </p:spPr>
      </p:pic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FD519714-E57B-B2CD-64BB-9A7EC7D7DA05}"/>
              </a:ext>
            </a:extLst>
          </p:cNvPr>
          <p:cNvSpPr/>
          <p:nvPr/>
        </p:nvSpPr>
        <p:spPr>
          <a:xfrm>
            <a:off x="6758053" y="2793231"/>
            <a:ext cx="809054" cy="1591124"/>
          </a:xfrm>
          <a:prstGeom prst="chevron">
            <a:avLst/>
          </a:prstGeom>
          <a:gradFill flip="none" rotWithShape="1">
            <a:gsLst>
              <a:gs pos="0">
                <a:srgbClr val="61C2ED"/>
              </a:gs>
              <a:gs pos="100000">
                <a:srgbClr val="19A0DC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BD83D38-BE2E-ACCF-D611-6F6C16CBCB60}"/>
              </a:ext>
            </a:extLst>
          </p:cNvPr>
          <p:cNvGrpSpPr/>
          <p:nvPr/>
        </p:nvGrpSpPr>
        <p:grpSpPr>
          <a:xfrm>
            <a:off x="1931294" y="6025736"/>
            <a:ext cx="10123982" cy="571499"/>
            <a:chOff x="-126957" y="5695589"/>
            <a:chExt cx="10123982" cy="571499"/>
          </a:xfrm>
        </p:grpSpPr>
        <p:sp>
          <p:nvSpPr>
            <p:cNvPr id="55" name="직사각형 133">
              <a:extLst>
                <a:ext uri="{FF2B5EF4-FFF2-40B4-BE49-F238E27FC236}">
                  <a16:creationId xmlns:a16="http://schemas.microsoft.com/office/drawing/2014/main" id="{0DE1D613-0D1E-6F87-783E-FB57788A17B3}"/>
                </a:ext>
              </a:extLst>
            </p:cNvPr>
            <p:cNvSpPr/>
            <p:nvPr/>
          </p:nvSpPr>
          <p:spPr>
            <a:xfrm>
              <a:off x="1100705" y="5844920"/>
              <a:ext cx="8896320" cy="415719"/>
            </a:xfrm>
            <a:custGeom>
              <a:avLst/>
              <a:gdLst>
                <a:gd name="connsiteX0" fmla="*/ 0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0 w 4664430"/>
                <a:gd name="connsiteY4" fmla="*/ 0 h 465933"/>
                <a:gd name="connsiteX0" fmla="*/ 79375 w 4664430"/>
                <a:gd name="connsiteY0" fmla="*/ 0 h 465933"/>
                <a:gd name="connsiteX1" fmla="*/ 4664430 w 4664430"/>
                <a:gd name="connsiteY1" fmla="*/ 0 h 465933"/>
                <a:gd name="connsiteX2" fmla="*/ 4664430 w 4664430"/>
                <a:gd name="connsiteY2" fmla="*/ 465933 h 465933"/>
                <a:gd name="connsiteX3" fmla="*/ 0 w 4664430"/>
                <a:gd name="connsiteY3" fmla="*/ 465933 h 465933"/>
                <a:gd name="connsiteX4" fmla="*/ 79375 w 4664430"/>
                <a:gd name="connsiteY4" fmla="*/ 0 h 4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4430" h="465933">
                  <a:moveTo>
                    <a:pt x="79375" y="0"/>
                  </a:moveTo>
                  <a:lnTo>
                    <a:pt x="4664430" y="0"/>
                  </a:lnTo>
                  <a:lnTo>
                    <a:pt x="4664430" y="465933"/>
                  </a:lnTo>
                  <a:lnTo>
                    <a:pt x="0" y="465933"/>
                  </a:lnTo>
                  <a:lnTo>
                    <a:pt x="79375" y="0"/>
                  </a:lnTo>
                  <a:close/>
                </a:path>
              </a:pathLst>
            </a:custGeom>
            <a:solidFill>
              <a:srgbClr val="E6E6E6">
                <a:lumMod val="50000"/>
              </a:srgbClr>
            </a:solidFill>
            <a:ln>
              <a:noFill/>
            </a:ln>
          </p:spPr>
          <p:txBody>
            <a:bodyPr wrap="square" lIns="78226" tIns="39113" rIns="78226" bIns="39113" anchor="ctr">
              <a:noAutofit/>
            </a:bodyPr>
            <a:lstStyle/>
            <a:p>
              <a:pPr marL="0" marR="0" lvl="0" indent="0" algn="ctr" defTabSz="10175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캘리브레이션을 통하여 </a:t>
              </a:r>
              <a:r>
                <a:rPr kumimoji="0" lang="ko-KR" altLang="en-US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채커보드에</a:t>
              </a:r>
              <a:r>
                <a:rPr kumimoji="0"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 점 위치를 추출하고 점 간 </a:t>
              </a:r>
              <a:r>
                <a:rPr kumimoji="0"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Rvec</a:t>
              </a:r>
              <a:r>
                <a:rPr kumimoji="0" lang="en-US" altLang="ko-KR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, </a:t>
              </a:r>
              <a:r>
                <a:rPr kumimoji="0" lang="en-US" altLang="ko-KR" sz="1384" b="1" kern="0" spc="-30" dirty="0" err="1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Tvec</a:t>
              </a:r>
              <a:r>
                <a:rPr lang="ko-KR" altLang="en-US" sz="1384" b="1" kern="0" spc="-30" dirty="0">
                  <a:ln>
                    <a:solidFill>
                      <a:srgbClr val="F4721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20603020101020101" pitchFamily="18" charset="-127"/>
                  <a:ea typeface="맑은 고딕" panose="02020603020101020101" pitchFamily="18" charset="-127"/>
                </a:rPr>
                <a:t>을 구하여 이미지를 일치시킴</a:t>
              </a:r>
              <a:endParaRPr kumimoji="0" lang="ko-KR" altLang="en-US" sz="1384" b="1" kern="0" spc="-30" dirty="0">
                <a:ln>
                  <a:solidFill>
                    <a:srgbClr val="F47211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20603020101020101" pitchFamily="18" charset="-127"/>
                <a:ea typeface="맑은 고딕" panose="02020603020101020101" pitchFamily="18" charset="-127"/>
              </a:endParaRPr>
            </a:p>
          </p:txBody>
        </p:sp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D26750E7-47CD-5212-BB6C-1653722EE029}"/>
                </a:ext>
              </a:extLst>
            </p:cNvPr>
            <p:cNvSpPr/>
            <p:nvPr/>
          </p:nvSpPr>
          <p:spPr>
            <a:xfrm rot="17670673">
              <a:off x="905810" y="5845844"/>
              <a:ext cx="541303" cy="240793"/>
            </a:xfrm>
            <a:prstGeom prst="parallelogram">
              <a:avLst>
                <a:gd name="adj" fmla="val 59714"/>
              </a:avLst>
            </a:prstGeom>
            <a:solidFill>
              <a:srgbClr val="3C7ADE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algn="l" rotWithShape="0">
                <a:prstClr val="black">
                  <a:alpha val="31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92" b="0" i="0" u="none" strike="noStrike" kern="0" cap="none" spc="0" normalizeH="0" baseline="0" noProof="0">
                <a:ln>
                  <a:solidFill>
                    <a:srgbClr val="1448A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sp>
          <p:nvSpPr>
            <p:cNvPr id="57" name="평행 사변형 56">
              <a:extLst>
                <a:ext uri="{FF2B5EF4-FFF2-40B4-BE49-F238E27FC236}">
                  <a16:creationId xmlns:a16="http://schemas.microsoft.com/office/drawing/2014/main" id="{8523663C-EA44-B8B7-5542-CB9BE5B2582D}"/>
                </a:ext>
              </a:extLst>
            </p:cNvPr>
            <p:cNvSpPr/>
            <p:nvPr/>
          </p:nvSpPr>
          <p:spPr>
            <a:xfrm>
              <a:off x="-126957" y="5846959"/>
              <a:ext cx="1474621" cy="420129"/>
            </a:xfrm>
            <a:prstGeom prst="parallelogram">
              <a:avLst>
                <a:gd name="adj" fmla="val 43951"/>
              </a:avLst>
            </a:prstGeom>
            <a:solidFill>
              <a:srgbClr val="3C7ADE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50800" dir="2700000" algn="tl" rotWithShape="0">
                <a:prstClr val="black">
                  <a:alpha val="2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899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1" u="none" strike="noStrike" kern="0" cap="none" spc="0" normalizeH="0" baseline="0" noProof="0" dirty="0">
                  <a:ln>
                    <a:solidFill>
                      <a:srgbClr val="E2602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요 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7937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9EE7E3A-5FC3-4324-A2B2-F0538741F1B3}">
  <we:reference id="wa200006000" version="1.2.1.0" store="ko-KR" storeType="OMEX"/>
  <we:alternateReferences>
    <we:reference id="wa200006000" version="1.2.1.0" store="wa200006000" storeType="OMEX"/>
  </we:alternateReferences>
  <we:properties>
    <we:property name="document_UID" value="&quot;d6cece3c-e289-4a8c-b98c-b2f7349d63d6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1262</Words>
  <Application>Microsoft Office PowerPoint</Application>
  <PresentationFormat>와이드스크린</PresentationFormat>
  <Paragraphs>298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KoPub돋움체 Bold</vt:lpstr>
      <vt:lpstr>KoPub돋움체 Medium</vt:lpstr>
      <vt:lpstr>Microsoft GothicNeo</vt:lpstr>
      <vt:lpstr>Microsoft GothicNeo Light</vt:lpstr>
      <vt:lpstr>맑은 고딕</vt:lpstr>
      <vt:lpstr>함초롬돋움</vt:lpstr>
      <vt:lpstr>Arial</vt:lpstr>
      <vt:lpstr>Wingdings</vt:lpstr>
      <vt:lpstr>DashVTI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재현</dc:creator>
  <cp:lastModifiedBy>이 재현</cp:lastModifiedBy>
  <cp:revision>19</cp:revision>
  <dcterms:created xsi:type="dcterms:W3CDTF">2025-04-07T03:02:49Z</dcterms:created>
  <dcterms:modified xsi:type="dcterms:W3CDTF">2025-04-07T09:23:00Z</dcterms:modified>
</cp:coreProperties>
</file>